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7" r:id="rId2"/>
    <p:sldId id="259" r:id="rId3"/>
    <p:sldId id="263" r:id="rId4"/>
    <p:sldId id="261" r:id="rId5"/>
    <p:sldId id="264" r:id="rId6"/>
    <p:sldId id="265" r:id="rId7"/>
    <p:sldId id="267" r:id="rId8"/>
    <p:sldId id="266" r:id="rId9"/>
    <p:sldId id="268" r:id="rId10"/>
    <p:sldId id="269" r:id="rId11"/>
    <p:sldId id="270" r:id="rId12"/>
    <p:sldId id="271" r:id="rId13"/>
    <p:sldId id="277" r:id="rId14"/>
    <p:sldId id="272" r:id="rId15"/>
    <p:sldId id="276" r:id="rId16"/>
    <p:sldId id="282" r:id="rId17"/>
    <p:sldId id="280" r:id="rId18"/>
    <p:sldId id="273" r:id="rId19"/>
    <p:sldId id="281" r:id="rId20"/>
    <p:sldId id="292" r:id="rId21"/>
    <p:sldId id="278" r:id="rId22"/>
    <p:sldId id="290" r:id="rId23"/>
    <p:sldId id="289" r:id="rId24"/>
    <p:sldId id="258" r:id="rId25"/>
  </p:sldIdLst>
  <p:sldSz cx="12192000" cy="6858000"/>
  <p:notesSz cx="7104063" cy="10234613"/>
  <p:defaultTex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12"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53251"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038870C7-F84E-418D-9DD4-B334D0F3EB14}" type="datetime1">
              <a:rPr lang="es-ES"/>
              <a:pPr>
                <a:defRPr/>
              </a:pPr>
              <a:t>03/12/2021</a:t>
            </a:fld>
            <a:endParaRPr lang="es-ES"/>
          </a:p>
        </p:txBody>
      </p:sp>
      <p:sp>
        <p:nvSpPr>
          <p:cNvPr id="53252"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53253"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23E4427-7F4E-43CC-A95B-9F64B43A830B}" type="slidenum">
              <a:rPr lang="es-ES"/>
              <a:pPr>
                <a:defRPr/>
              </a:pPr>
              <a:t>‹Nº›</a:t>
            </a:fld>
            <a:endParaRPr lang="es-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51203" name="Rectangle 3"/>
          <p:cNvSpPr>
            <a:spLocks noGrp="1" noChangeArrowheads="1"/>
          </p:cNvSpPr>
          <p:nvPr>
            <p:ph type="dt" idx="1"/>
          </p:nvPr>
        </p:nvSpPr>
        <p:spPr bwMode="auto">
          <a:xfrm>
            <a:off x="4024313" y="0"/>
            <a:ext cx="3078162"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3D7929BA-782A-4157-A8F7-5C74B1D836E3}" type="datetime1">
              <a:rPr lang="es-ES"/>
              <a:pPr>
                <a:defRPr/>
              </a:pPr>
              <a:t>03/12/2021</a:t>
            </a:fld>
            <a:endParaRPr lang="es-ES"/>
          </a:p>
        </p:txBody>
      </p:sp>
      <p:sp>
        <p:nvSpPr>
          <p:cNvPr id="13316" name="Rectangle 4"/>
          <p:cNvSpPr>
            <a:spLocks noGrp="1" noRot="1" noChangeAspect="1" noChangeArrowheads="1" noTextEdit="1"/>
          </p:cNvSpPr>
          <p:nvPr>
            <p:ph type="sldImg" idx="2"/>
          </p:nvPr>
        </p:nvSpPr>
        <p:spPr bwMode="auto">
          <a:xfrm>
            <a:off x="142875" y="768350"/>
            <a:ext cx="6818313" cy="3836988"/>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11200" y="4860925"/>
            <a:ext cx="5683250" cy="4605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51206" name="Rectangle 6"/>
          <p:cNvSpPr>
            <a:spLocks noGrp="1" noChangeArrowheads="1"/>
          </p:cNvSpPr>
          <p:nvPr>
            <p:ph type="ftr" sz="quarter" idx="4"/>
          </p:nvPr>
        </p:nvSpPr>
        <p:spPr bwMode="auto">
          <a:xfrm>
            <a:off x="0" y="9721850"/>
            <a:ext cx="3078163"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51207" name="Rectangle 7"/>
          <p:cNvSpPr>
            <a:spLocks noGrp="1" noChangeArrowheads="1"/>
          </p:cNvSpPr>
          <p:nvPr>
            <p:ph type="sldNum" sz="quarter" idx="5"/>
          </p:nvPr>
        </p:nvSpPr>
        <p:spPr bwMode="auto">
          <a:xfrm>
            <a:off x="4024313" y="9721850"/>
            <a:ext cx="3078162"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F6D6400-E229-408C-9873-3C1D7AE85B9F}"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54953939-7691-4B85-9E0C-7534F42FA7D7}" type="slidenum">
              <a:rPr lang="es-ES" smtClean="0"/>
              <a:pPr/>
              <a:t>2</a:t>
            </a:fld>
            <a:endParaRPr lang="es-E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p:txBody>
          <a:bodyPr/>
          <a:lstStyle>
            <a:lvl1pPr>
              <a:defRPr/>
            </a:lvl1pPr>
          </a:lstStyle>
          <a:p>
            <a:pPr>
              <a:defRPr/>
            </a:pPr>
            <a:fld id="{C09BC3F6-03B3-4E8C-9B0C-9E4504941228}" type="datetime1">
              <a:rPr lang="es-CL"/>
              <a:pPr>
                <a:defRPr/>
              </a:pPr>
              <a:t>03-12-2021</a:t>
            </a:fld>
            <a:endParaRPr lang="es-CL"/>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11E889AD-D478-4899-B82A-6C9FF731BFD0}" type="slidenum">
              <a:rPr lang="es-CL"/>
              <a:pPr>
                <a:defRPr/>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lvl1pPr>
              <a:defRPr/>
            </a:lvl1pPr>
          </a:lstStyle>
          <a:p>
            <a:pPr>
              <a:defRPr/>
            </a:pPr>
            <a:fld id="{B5A57D87-BCE5-46C6-8813-16A37F226B7F}" type="datetime1">
              <a:rPr lang="es-CL"/>
              <a:pPr>
                <a:defRPr/>
              </a:pPr>
              <a:t>03-12-2021</a:t>
            </a:fld>
            <a:endParaRPr lang="es-CL"/>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B3356B98-3E67-4800-963D-87F87ECCEDDE}" type="slidenum">
              <a:rPr lang="es-CL"/>
              <a:pPr>
                <a:defRPr/>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lvl1pPr>
              <a:defRPr/>
            </a:lvl1pPr>
          </a:lstStyle>
          <a:p>
            <a:pPr>
              <a:defRPr/>
            </a:pPr>
            <a:fld id="{894044AB-CCB7-45E4-9034-12AFA2B8C436}" type="datetime1">
              <a:rPr lang="es-CL"/>
              <a:pPr>
                <a:defRPr/>
              </a:pPr>
              <a:t>03-12-2021</a:t>
            </a:fld>
            <a:endParaRPr lang="es-CL"/>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675A2A2A-05F8-42FE-AD07-452A7D953672}" type="slidenum">
              <a:rPr lang="es-CL"/>
              <a:pPr>
                <a:defRPr/>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lvl1pPr>
              <a:defRPr/>
            </a:lvl1pPr>
          </a:lstStyle>
          <a:p>
            <a:pPr>
              <a:defRPr/>
            </a:pPr>
            <a:fld id="{D476233B-3CD4-4E48-A9C5-EDFB6B6F4D9C}" type="datetime1">
              <a:rPr lang="es-CL"/>
              <a:pPr>
                <a:defRPr/>
              </a:pPr>
              <a:t>03-12-2021</a:t>
            </a:fld>
            <a:endParaRPr lang="es-CL"/>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ACC5E450-45C9-4184-8AF1-05B3FA017B3F}" type="slidenum">
              <a:rPr lang="es-CL"/>
              <a:pPr>
                <a:defRPr/>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lvl1pPr>
              <a:defRPr/>
            </a:lvl1pPr>
          </a:lstStyle>
          <a:p>
            <a:pPr>
              <a:defRPr/>
            </a:pPr>
            <a:fld id="{4E49C097-0357-460C-B3A0-10B8877F8671}" type="datetime1">
              <a:rPr lang="es-CL"/>
              <a:pPr>
                <a:defRPr/>
              </a:pPr>
              <a:t>03-12-2021</a:t>
            </a:fld>
            <a:endParaRPr lang="es-CL"/>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71DEB15C-CF21-4256-A21B-2A566CFED5C3}" type="slidenum">
              <a:rPr lang="es-CL"/>
              <a:pPr>
                <a:defRPr/>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p:cNvSpPr>
            <a:spLocks noGrp="1"/>
          </p:cNvSpPr>
          <p:nvPr>
            <p:ph type="dt" sz="half" idx="10"/>
          </p:nvPr>
        </p:nvSpPr>
        <p:spPr/>
        <p:txBody>
          <a:bodyPr/>
          <a:lstStyle>
            <a:lvl1pPr>
              <a:defRPr/>
            </a:lvl1pPr>
          </a:lstStyle>
          <a:p>
            <a:pPr>
              <a:defRPr/>
            </a:pPr>
            <a:fld id="{C7D346B3-7399-4690-B0AE-E672C197BC3B}" type="datetime1">
              <a:rPr lang="es-CL"/>
              <a:pPr>
                <a:defRPr/>
              </a:pPr>
              <a:t>03-12-2021</a:t>
            </a:fld>
            <a:endParaRPr lang="es-CL"/>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4E7214B9-11F7-449B-818A-4D1B2850DA77}" type="slidenum">
              <a:rPr lang="es-CL"/>
              <a:pPr>
                <a:defRPr/>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3"/>
          <p:cNvSpPr>
            <a:spLocks noGrp="1"/>
          </p:cNvSpPr>
          <p:nvPr>
            <p:ph type="dt" sz="half" idx="10"/>
          </p:nvPr>
        </p:nvSpPr>
        <p:spPr/>
        <p:txBody>
          <a:bodyPr/>
          <a:lstStyle>
            <a:lvl1pPr>
              <a:defRPr/>
            </a:lvl1pPr>
          </a:lstStyle>
          <a:p>
            <a:pPr>
              <a:defRPr/>
            </a:pPr>
            <a:fld id="{A26328D3-8408-4AC2-9AF4-B90EBAAD399B}" type="datetime1">
              <a:rPr lang="es-CL"/>
              <a:pPr>
                <a:defRPr/>
              </a:pPr>
              <a:t>03-12-2021</a:t>
            </a:fld>
            <a:endParaRPr lang="es-CL"/>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DC07ACE7-82D8-4702-A105-0DC2F2307647}" type="slidenum">
              <a:rPr lang="es-CL"/>
              <a:pPr>
                <a:defRPr/>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3"/>
          <p:cNvSpPr>
            <a:spLocks noGrp="1"/>
          </p:cNvSpPr>
          <p:nvPr>
            <p:ph type="dt" sz="half" idx="10"/>
          </p:nvPr>
        </p:nvSpPr>
        <p:spPr/>
        <p:txBody>
          <a:bodyPr/>
          <a:lstStyle>
            <a:lvl1pPr>
              <a:defRPr/>
            </a:lvl1pPr>
          </a:lstStyle>
          <a:p>
            <a:pPr>
              <a:defRPr/>
            </a:pPr>
            <a:fld id="{75ACCAFE-C634-4BDA-B750-0EE5EC1D669A}" type="datetime1">
              <a:rPr lang="es-CL"/>
              <a:pPr>
                <a:defRPr/>
              </a:pPr>
              <a:t>03-12-2021</a:t>
            </a:fld>
            <a:endParaRPr lang="es-CL"/>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93682DB1-88AA-4470-9C57-21FC502BF325}" type="slidenum">
              <a:rPr lang="es-CL"/>
              <a:pPr>
                <a:defRPr/>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08DBC209-EF90-4F73-A4A4-D66986637767}" type="datetime1">
              <a:rPr lang="es-CL"/>
              <a:pPr>
                <a:defRPr/>
              </a:pPr>
              <a:t>03-12-2021</a:t>
            </a:fld>
            <a:endParaRPr lang="es-CL"/>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827BF1B3-9A41-45EC-A3AD-6E6B13A2FDF7}" type="slidenum">
              <a:rPr lang="es-CL"/>
              <a:pPr>
                <a:defRPr/>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p:cNvSpPr>
            <a:spLocks noGrp="1"/>
          </p:cNvSpPr>
          <p:nvPr>
            <p:ph type="dt" sz="half" idx="10"/>
          </p:nvPr>
        </p:nvSpPr>
        <p:spPr/>
        <p:txBody>
          <a:bodyPr/>
          <a:lstStyle>
            <a:lvl1pPr>
              <a:defRPr/>
            </a:lvl1pPr>
          </a:lstStyle>
          <a:p>
            <a:pPr>
              <a:defRPr/>
            </a:pPr>
            <a:fld id="{884D1E45-4916-4E00-9E44-77B9ECC9B891}" type="datetime1">
              <a:rPr lang="es-CL"/>
              <a:pPr>
                <a:defRPr/>
              </a:pPr>
              <a:t>03-12-2021</a:t>
            </a:fld>
            <a:endParaRPr lang="es-CL"/>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1D3814C3-1995-429C-AD22-4DFD144BA573}" type="slidenum">
              <a:rPr lang="es-CL"/>
              <a:pPr>
                <a:defRPr/>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p:cNvSpPr>
            <a:spLocks noGrp="1"/>
          </p:cNvSpPr>
          <p:nvPr>
            <p:ph type="dt" sz="half" idx="10"/>
          </p:nvPr>
        </p:nvSpPr>
        <p:spPr/>
        <p:txBody>
          <a:bodyPr/>
          <a:lstStyle>
            <a:lvl1pPr>
              <a:defRPr/>
            </a:lvl1pPr>
          </a:lstStyle>
          <a:p>
            <a:pPr>
              <a:defRPr/>
            </a:pPr>
            <a:fld id="{FEE7F483-FC8B-4627-B183-C44C62B97DFE}" type="datetime1">
              <a:rPr lang="es-CL"/>
              <a:pPr>
                <a:defRPr/>
              </a:pPr>
              <a:t>03-12-2021</a:t>
            </a:fld>
            <a:endParaRPr lang="es-CL"/>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D6FD600C-BC0A-41B0-BF20-8E23C4A4BCDE}" type="slidenum">
              <a:rPr lang="es-CL"/>
              <a:pPr>
                <a:defRPr/>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s-CL"/>
          </a:p>
        </p:txBody>
      </p:sp>
      <p:sp>
        <p:nvSpPr>
          <p:cNvPr id="1027" name="Marcador de texto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33C5B7B-8E93-4B51-9FDF-ADF298032FEC}" type="datetime1">
              <a:rPr lang="es-CL"/>
              <a:pPr>
                <a:defRPr/>
              </a:pPr>
              <a:t>03-12-2021</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EA9BB53-5270-488C-9A3F-E196BC94C59F}"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w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2.jpeg"/><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12.wmf"/><Relationship Id="rId4" Type="http://schemas.openxmlformats.org/officeDocument/2006/relationships/oleObject" Target="../embeddings/oleObject7.bin"/><Relationship Id="rId9"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7.wmf"/><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8.wmf"/><Relationship Id="rId4" Type="http://schemas.openxmlformats.org/officeDocument/2006/relationships/oleObject" Target="../embeddings/oleObject11.bin"/></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9.wmf"/><Relationship Id="rId4"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5"/>
          <p:cNvSpPr>
            <a:spLocks noGrp="1"/>
          </p:cNvSpPr>
          <p:nvPr>
            <p:ph type="sldNum" sz="quarter" idx="12"/>
          </p:nvPr>
        </p:nvSpPr>
        <p:spPr/>
        <p:txBody>
          <a:bodyPr/>
          <a:lstStyle/>
          <a:p>
            <a:pPr>
              <a:defRPr/>
            </a:pPr>
            <a:fld id="{6B237AC9-F421-431F-AC65-8CDD1BFE5412}" type="slidenum">
              <a:rPr lang="es-CL"/>
              <a:pPr>
                <a:defRPr/>
              </a:pPr>
              <a:t>1</a:t>
            </a:fld>
            <a:endParaRPr lang="es-CL"/>
          </a:p>
        </p:txBody>
      </p:sp>
      <p:pic>
        <p:nvPicPr>
          <p:cNvPr id="16386" name="Imagen 2" descr="Interfaz de usuario gráfica&#10;&#10;Descripción generada automáticamente"/>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5"/>
          <p:cNvSpPr>
            <a:spLocks noGrp="1"/>
          </p:cNvSpPr>
          <p:nvPr>
            <p:ph type="sldNum" sz="quarter" idx="12"/>
          </p:nvPr>
        </p:nvSpPr>
        <p:spPr/>
        <p:txBody>
          <a:bodyPr/>
          <a:lstStyle/>
          <a:p>
            <a:pPr>
              <a:defRPr/>
            </a:pPr>
            <a:fld id="{75D92B0B-7652-4D0D-AD0B-406A69B45FE8}" type="slidenum">
              <a:rPr lang="es-CL"/>
              <a:pPr>
                <a:defRPr/>
              </a:pPr>
              <a:t>10</a:t>
            </a:fld>
            <a:endParaRPr lang="es-CL"/>
          </a:p>
        </p:txBody>
      </p:sp>
      <p:sp>
        <p:nvSpPr>
          <p:cNvPr id="26631" name="Rectangle 2"/>
          <p:cNvSpPr>
            <a:spLocks noGrp="1"/>
          </p:cNvSpPr>
          <p:nvPr>
            <p:ph type="title"/>
          </p:nvPr>
        </p:nvSpPr>
        <p:spPr/>
        <p:txBody>
          <a:bodyPr/>
          <a:lstStyle/>
          <a:p>
            <a:pPr eaLnBrk="1" hangingPunct="1"/>
            <a:endParaRPr lang="es-ES"/>
          </a:p>
        </p:txBody>
      </p:sp>
      <p:sp>
        <p:nvSpPr>
          <p:cNvPr id="26632" name="Rectangle 3"/>
          <p:cNvSpPr>
            <a:spLocks noGrp="1"/>
          </p:cNvSpPr>
          <p:nvPr>
            <p:ph type="body" idx="1"/>
          </p:nvPr>
        </p:nvSpPr>
        <p:spPr/>
        <p:txBody>
          <a:bodyPr/>
          <a:lstStyle/>
          <a:p>
            <a:pPr eaLnBrk="1" hangingPunct="1"/>
            <a:endParaRPr lang="es-ES"/>
          </a:p>
        </p:txBody>
      </p:sp>
      <p:pic>
        <p:nvPicPr>
          <p:cNvPr id="26633" name="Imagen 2" descr="Imagen que contiene nieve&#10;&#10;Descripción generada automáticamente"/>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26634" name="Rectangle 6"/>
          <p:cNvSpPr>
            <a:spLocks noChangeArrowheads="1"/>
          </p:cNvSpPr>
          <p:nvPr/>
        </p:nvSpPr>
        <p:spPr bwMode="auto">
          <a:xfrm>
            <a:off x="0" y="1719263"/>
            <a:ext cx="12192000" cy="0"/>
          </a:xfrm>
          <a:prstGeom prst="rect">
            <a:avLst/>
          </a:prstGeom>
          <a:noFill/>
          <a:ln w="9525">
            <a:noFill/>
            <a:miter lim="800000"/>
            <a:headEnd/>
            <a:tailEnd/>
          </a:ln>
        </p:spPr>
        <p:txBody>
          <a:bodyPr wrap="none" anchor="ctr">
            <a:spAutoFit/>
          </a:bodyPr>
          <a:lstStyle/>
          <a:p>
            <a:endParaRPr lang="es-ES"/>
          </a:p>
        </p:txBody>
      </p:sp>
      <p:graphicFrame>
        <p:nvGraphicFramePr>
          <p:cNvPr id="26629" name="Object 5"/>
          <p:cNvGraphicFramePr>
            <a:graphicFrameLocks noChangeAspect="1"/>
          </p:cNvGraphicFramePr>
          <p:nvPr/>
        </p:nvGraphicFramePr>
        <p:xfrm>
          <a:off x="2797175" y="606425"/>
          <a:ext cx="6892925" cy="4951413"/>
        </p:xfrm>
        <a:graphic>
          <a:graphicData uri="http://schemas.openxmlformats.org/presentationml/2006/ole">
            <mc:AlternateContent xmlns:mc="http://schemas.openxmlformats.org/markup-compatibility/2006">
              <mc:Choice xmlns:v="urn:schemas-microsoft-com:vml" Requires="v">
                <p:oleObj spid="_x0000_s26631" r:id="rId4" imgW="9715500" imgH="4781550" progId="">
                  <p:embed/>
                </p:oleObj>
              </mc:Choice>
              <mc:Fallback>
                <p:oleObj r:id="rId4" imgW="9715500" imgH="4781550"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l="19243" t="2029" r="17032" b="4883"/>
                      <a:stretch>
                        <a:fillRect/>
                      </a:stretch>
                    </p:blipFill>
                    <p:spPr bwMode="auto">
                      <a:xfrm>
                        <a:off x="2797175" y="606425"/>
                        <a:ext cx="6892925" cy="4951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5" name="Text Box 7"/>
          <p:cNvSpPr txBox="1">
            <a:spLocks noChangeArrowheads="1"/>
          </p:cNvSpPr>
          <p:nvPr/>
        </p:nvSpPr>
        <p:spPr bwMode="auto">
          <a:xfrm>
            <a:off x="2249488" y="5768975"/>
            <a:ext cx="6400800" cy="366713"/>
          </a:xfrm>
          <a:prstGeom prst="rect">
            <a:avLst/>
          </a:prstGeom>
          <a:noFill/>
          <a:ln w="9525">
            <a:noFill/>
            <a:miter lim="800000"/>
            <a:headEnd/>
            <a:tailEnd/>
          </a:ln>
        </p:spPr>
        <p:txBody>
          <a:bodyPr>
            <a:spAutoFit/>
          </a:bodyPr>
          <a:lstStyle/>
          <a:p>
            <a:pPr algn="just">
              <a:spcBef>
                <a:spcPct val="50000"/>
              </a:spcBef>
            </a:pPr>
            <a:r>
              <a:rPr lang="es-ES" i="1"/>
              <a:t>Producción de hidróxido de litio a partir de carbonato de litio.</a:t>
            </a:r>
          </a:p>
        </p:txBody>
      </p:sp>
      <p:sp>
        <p:nvSpPr>
          <p:cNvPr id="26636" name="Text Box 12"/>
          <p:cNvSpPr txBox="1">
            <a:spLocks noChangeArrowheads="1"/>
          </p:cNvSpPr>
          <p:nvPr/>
        </p:nvSpPr>
        <p:spPr bwMode="auto">
          <a:xfrm>
            <a:off x="10582275" y="484188"/>
            <a:ext cx="493713" cy="366712"/>
          </a:xfrm>
          <a:prstGeom prst="rect">
            <a:avLst/>
          </a:prstGeom>
          <a:noFill/>
          <a:ln w="9525">
            <a:noFill/>
            <a:miter lim="800000"/>
            <a:headEnd/>
            <a:tailEnd/>
          </a:ln>
        </p:spPr>
        <p:txBody>
          <a:bodyPr>
            <a:spAutoFit/>
          </a:bodyPr>
          <a:lstStyle/>
          <a:p>
            <a:pPr>
              <a:spcBef>
                <a:spcPct val="50000"/>
              </a:spcBef>
            </a:pPr>
            <a:r>
              <a:rPr lang="es-CL"/>
              <a:t>11</a:t>
            </a:r>
            <a:endParaRPr lang="es-E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número de diapositiva 5"/>
          <p:cNvSpPr>
            <a:spLocks noGrp="1"/>
          </p:cNvSpPr>
          <p:nvPr>
            <p:ph type="sldNum" sz="quarter" idx="12"/>
          </p:nvPr>
        </p:nvSpPr>
        <p:spPr/>
        <p:txBody>
          <a:bodyPr/>
          <a:lstStyle/>
          <a:p>
            <a:pPr>
              <a:defRPr/>
            </a:pPr>
            <a:fld id="{BC6EBC31-460A-4257-8B94-AD5BAD2982AB}" type="slidenum">
              <a:rPr lang="es-CL"/>
              <a:pPr>
                <a:defRPr/>
              </a:pPr>
              <a:t>11</a:t>
            </a:fld>
            <a:endParaRPr lang="es-CL"/>
          </a:p>
        </p:txBody>
      </p:sp>
      <p:sp>
        <p:nvSpPr>
          <p:cNvPr id="39938" name="Rectangle 2"/>
          <p:cNvSpPr>
            <a:spLocks noGrp="1"/>
          </p:cNvSpPr>
          <p:nvPr>
            <p:ph type="title"/>
          </p:nvPr>
        </p:nvSpPr>
        <p:spPr/>
        <p:txBody>
          <a:bodyPr/>
          <a:lstStyle/>
          <a:p>
            <a:pPr eaLnBrk="1" hangingPunct="1"/>
            <a:endParaRPr lang="es-ES"/>
          </a:p>
        </p:txBody>
      </p:sp>
      <p:sp>
        <p:nvSpPr>
          <p:cNvPr id="39939" name="Rectangle 3"/>
          <p:cNvSpPr>
            <a:spLocks noGrp="1"/>
          </p:cNvSpPr>
          <p:nvPr>
            <p:ph type="body" idx="1"/>
          </p:nvPr>
        </p:nvSpPr>
        <p:spPr/>
        <p:txBody>
          <a:bodyPr/>
          <a:lstStyle/>
          <a:p>
            <a:pPr eaLnBrk="1" hangingPunct="1"/>
            <a:endParaRPr lang="es-ES"/>
          </a:p>
        </p:txBody>
      </p:sp>
      <p:pic>
        <p:nvPicPr>
          <p:cNvPr id="39940" name="Imagen 2" descr="Imagen que contiene nieve&#10;&#10;Descripción generada automáticamente"/>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9941" name="Text Box 5"/>
          <p:cNvSpPr txBox="1">
            <a:spLocks noChangeArrowheads="1"/>
          </p:cNvSpPr>
          <p:nvPr/>
        </p:nvSpPr>
        <p:spPr bwMode="auto">
          <a:xfrm>
            <a:off x="1143000" y="1069975"/>
            <a:ext cx="5183188" cy="366713"/>
          </a:xfrm>
          <a:prstGeom prst="rect">
            <a:avLst/>
          </a:prstGeom>
          <a:noFill/>
          <a:ln w="9525">
            <a:noFill/>
            <a:miter lim="800000"/>
            <a:headEnd/>
            <a:tailEnd/>
          </a:ln>
        </p:spPr>
        <p:txBody>
          <a:bodyPr>
            <a:spAutoFit/>
          </a:bodyPr>
          <a:lstStyle/>
          <a:p>
            <a:pPr>
              <a:spcBef>
                <a:spcPct val="50000"/>
              </a:spcBef>
            </a:pPr>
            <a:r>
              <a:rPr lang="es-ES" b="1"/>
              <a:t>a) Extracción de litio de arcillas</a:t>
            </a:r>
          </a:p>
        </p:txBody>
      </p:sp>
      <p:sp>
        <p:nvSpPr>
          <p:cNvPr id="39942" name="Text Box 6"/>
          <p:cNvSpPr txBox="1">
            <a:spLocks noChangeArrowheads="1"/>
          </p:cNvSpPr>
          <p:nvPr/>
        </p:nvSpPr>
        <p:spPr bwMode="auto">
          <a:xfrm>
            <a:off x="650875" y="2560638"/>
            <a:ext cx="10393363" cy="1190625"/>
          </a:xfrm>
          <a:prstGeom prst="rect">
            <a:avLst/>
          </a:prstGeom>
          <a:noFill/>
          <a:ln w="9525">
            <a:noFill/>
            <a:miter lim="800000"/>
            <a:headEnd/>
            <a:tailEnd/>
          </a:ln>
        </p:spPr>
        <p:txBody>
          <a:bodyPr>
            <a:spAutoFit/>
          </a:bodyPr>
          <a:lstStyle/>
          <a:p>
            <a:pPr algn="just">
              <a:spcBef>
                <a:spcPct val="50000"/>
              </a:spcBef>
            </a:pPr>
            <a:r>
              <a:rPr lang="es-ES"/>
              <a:t>Arcillas de montmorillonita (filosilicatos del grupo de las amectitas) con altos contenidos de litio (0.58%) provenientes de la caldera volcánica de McDermitt (Nevada) se estudiaron en el US Bureau of Mines como fuente potencial de extracción de litio. La composición teórica de una de ellas (swinefordita) es:</a:t>
            </a:r>
          </a:p>
        </p:txBody>
      </p:sp>
      <p:sp>
        <p:nvSpPr>
          <p:cNvPr id="39943" name="Text Box 7"/>
          <p:cNvSpPr txBox="1">
            <a:spLocks noChangeArrowheads="1"/>
          </p:cNvSpPr>
          <p:nvPr/>
        </p:nvSpPr>
        <p:spPr bwMode="auto">
          <a:xfrm>
            <a:off x="2093913" y="3811588"/>
            <a:ext cx="7021512" cy="366712"/>
          </a:xfrm>
          <a:prstGeom prst="rect">
            <a:avLst/>
          </a:prstGeom>
          <a:noFill/>
          <a:ln w="9525">
            <a:noFill/>
            <a:miter lim="800000"/>
            <a:headEnd/>
            <a:tailEnd/>
          </a:ln>
        </p:spPr>
        <p:txBody>
          <a:bodyPr>
            <a:spAutoFit/>
          </a:bodyPr>
          <a:lstStyle/>
          <a:p>
            <a:pPr>
              <a:spcBef>
                <a:spcPct val="50000"/>
              </a:spcBef>
            </a:pPr>
            <a:r>
              <a:rPr lang="es-CL" b="1"/>
              <a:t>Composición química de arcillas de la caldera de McDermitt</a:t>
            </a:r>
            <a:endParaRPr lang="es-ES" b="1"/>
          </a:p>
        </p:txBody>
      </p:sp>
      <p:pic>
        <p:nvPicPr>
          <p:cNvPr id="39944" name="Picture 9"/>
          <p:cNvPicPr>
            <a:picLocks noChangeAspect="1" noChangeArrowheads="1"/>
          </p:cNvPicPr>
          <p:nvPr/>
        </p:nvPicPr>
        <p:blipFill>
          <a:blip r:embed="rId3"/>
          <a:srcRect/>
          <a:stretch>
            <a:fillRect/>
          </a:stretch>
        </p:blipFill>
        <p:spPr bwMode="auto">
          <a:xfrm>
            <a:off x="1255713" y="4283075"/>
            <a:ext cx="8658225" cy="952500"/>
          </a:xfrm>
          <a:prstGeom prst="rect">
            <a:avLst/>
          </a:prstGeom>
          <a:noFill/>
          <a:ln w="9525">
            <a:noFill/>
            <a:miter lim="800000"/>
            <a:headEnd/>
            <a:tailEnd/>
          </a:ln>
        </p:spPr>
      </p:pic>
      <p:sp>
        <p:nvSpPr>
          <p:cNvPr id="39945" name="Text Box 10"/>
          <p:cNvSpPr txBox="1">
            <a:spLocks noChangeArrowheads="1"/>
          </p:cNvSpPr>
          <p:nvPr/>
        </p:nvSpPr>
        <p:spPr bwMode="auto">
          <a:xfrm>
            <a:off x="860425" y="5324475"/>
            <a:ext cx="10364788" cy="915988"/>
          </a:xfrm>
          <a:prstGeom prst="rect">
            <a:avLst/>
          </a:prstGeom>
          <a:noFill/>
          <a:ln w="9525">
            <a:noFill/>
            <a:miter lim="800000"/>
            <a:headEnd/>
            <a:tailEnd/>
          </a:ln>
        </p:spPr>
        <p:txBody>
          <a:bodyPr>
            <a:spAutoFit/>
          </a:bodyPr>
          <a:lstStyle/>
          <a:p>
            <a:pPr algn="just">
              <a:spcBef>
                <a:spcPct val="50000"/>
              </a:spcBef>
            </a:pPr>
            <a:r>
              <a:rPr lang="es-CL"/>
              <a:t>Debido a que no es posible concentrar el litio de estas arcillas, se trataron directamente peletizandolas con caliza (53.6-56.1% de CaCO</a:t>
            </a:r>
            <a:r>
              <a:rPr lang="es-CL" baseline="-25000"/>
              <a:t>3</a:t>
            </a:r>
            <a:r>
              <a:rPr lang="es-CL"/>
              <a:t>) y yeso (sulfato de calcio hidratado, CaSO</a:t>
            </a:r>
            <a:r>
              <a:rPr lang="es-CL" baseline="-25000"/>
              <a:t>4</a:t>
            </a:r>
            <a:r>
              <a:rPr lang="es-CL"/>
              <a:t> </a:t>
            </a:r>
            <a:r>
              <a:rPr lang="es-CL" sz="1400">
                <a:sym typeface="Symbol" pitchFamily="18" charset="2"/>
              </a:rPr>
              <a:t></a:t>
            </a:r>
            <a:r>
              <a:rPr lang="es-CL"/>
              <a:t> 2H</a:t>
            </a:r>
            <a:r>
              <a:rPr lang="es-CL" baseline="-25000"/>
              <a:t>2</a:t>
            </a:r>
            <a:r>
              <a:rPr lang="es-CL"/>
              <a:t>O de 51.7 – 57.8% ).</a:t>
            </a:r>
            <a:endParaRPr lang="es-ES"/>
          </a:p>
        </p:txBody>
      </p:sp>
      <p:sp>
        <p:nvSpPr>
          <p:cNvPr id="39946" name="Text Box 10"/>
          <p:cNvSpPr txBox="1">
            <a:spLocks noChangeArrowheads="1"/>
          </p:cNvSpPr>
          <p:nvPr/>
        </p:nvSpPr>
        <p:spPr bwMode="auto">
          <a:xfrm>
            <a:off x="649288" y="1600200"/>
            <a:ext cx="10442575" cy="641350"/>
          </a:xfrm>
          <a:prstGeom prst="rect">
            <a:avLst/>
          </a:prstGeom>
          <a:noFill/>
          <a:ln w="9525">
            <a:noFill/>
            <a:miter lim="800000"/>
            <a:headEnd/>
            <a:tailEnd/>
          </a:ln>
        </p:spPr>
        <p:txBody>
          <a:bodyPr>
            <a:spAutoFit/>
          </a:bodyPr>
          <a:lstStyle/>
          <a:p>
            <a:pPr algn="just">
              <a:spcBef>
                <a:spcPct val="50000"/>
              </a:spcBef>
            </a:pPr>
            <a:r>
              <a:rPr lang="es-CL"/>
              <a:t>Arcillas conteniendo litio son muy abundantes en muchas partes del mundo, incluido Chile y representan una fuente potencial de obtención futura de litio.</a:t>
            </a:r>
            <a:endParaRPr lang="es-ES"/>
          </a:p>
        </p:txBody>
      </p:sp>
      <p:sp>
        <p:nvSpPr>
          <p:cNvPr id="39947" name="Text Box 11"/>
          <p:cNvSpPr txBox="1">
            <a:spLocks noChangeArrowheads="1"/>
          </p:cNvSpPr>
          <p:nvPr/>
        </p:nvSpPr>
        <p:spPr bwMode="auto">
          <a:xfrm>
            <a:off x="10899775" y="365125"/>
            <a:ext cx="457200" cy="366713"/>
          </a:xfrm>
          <a:prstGeom prst="rect">
            <a:avLst/>
          </a:prstGeom>
          <a:noFill/>
          <a:ln w="9525">
            <a:noFill/>
            <a:miter lim="800000"/>
            <a:headEnd/>
            <a:tailEnd/>
          </a:ln>
        </p:spPr>
        <p:txBody>
          <a:bodyPr>
            <a:spAutoFit/>
          </a:bodyPr>
          <a:lstStyle/>
          <a:p>
            <a:pPr>
              <a:spcBef>
                <a:spcPct val="50000"/>
              </a:spcBef>
            </a:pPr>
            <a:r>
              <a:rPr lang="es-CL"/>
              <a:t>12</a:t>
            </a:r>
            <a:endParaRPr lang="es-E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número de diapositiva 5"/>
          <p:cNvSpPr>
            <a:spLocks noGrp="1"/>
          </p:cNvSpPr>
          <p:nvPr>
            <p:ph type="sldNum" sz="quarter" idx="12"/>
          </p:nvPr>
        </p:nvSpPr>
        <p:spPr/>
        <p:txBody>
          <a:bodyPr/>
          <a:lstStyle/>
          <a:p>
            <a:pPr>
              <a:defRPr/>
            </a:pPr>
            <a:fld id="{6C33D82E-3BD0-48EB-ADCA-02D295925586}" type="slidenum">
              <a:rPr lang="es-CL"/>
              <a:pPr>
                <a:defRPr/>
              </a:pPr>
              <a:t>12</a:t>
            </a:fld>
            <a:endParaRPr lang="es-CL"/>
          </a:p>
        </p:txBody>
      </p:sp>
      <p:sp>
        <p:nvSpPr>
          <p:cNvPr id="28691" name="Rectangle 2"/>
          <p:cNvSpPr>
            <a:spLocks noGrp="1"/>
          </p:cNvSpPr>
          <p:nvPr>
            <p:ph type="title"/>
          </p:nvPr>
        </p:nvSpPr>
        <p:spPr/>
        <p:txBody>
          <a:bodyPr/>
          <a:lstStyle/>
          <a:p>
            <a:pPr eaLnBrk="1" hangingPunct="1"/>
            <a:endParaRPr lang="es-ES"/>
          </a:p>
        </p:txBody>
      </p:sp>
      <p:sp>
        <p:nvSpPr>
          <p:cNvPr id="28692" name="Rectangle 3"/>
          <p:cNvSpPr>
            <a:spLocks noGrp="1"/>
          </p:cNvSpPr>
          <p:nvPr>
            <p:ph type="body" idx="1"/>
          </p:nvPr>
        </p:nvSpPr>
        <p:spPr/>
        <p:txBody>
          <a:bodyPr/>
          <a:lstStyle/>
          <a:p>
            <a:pPr eaLnBrk="1" hangingPunct="1"/>
            <a:endParaRPr lang="es-ES"/>
          </a:p>
        </p:txBody>
      </p:sp>
      <p:pic>
        <p:nvPicPr>
          <p:cNvPr id="28693" name="Imagen 2" descr="Imagen que contiene nieve&#10;&#10;Descripción generada automáticamente"/>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28694" name="Rectangle 6"/>
          <p:cNvSpPr>
            <a:spLocks noChangeArrowheads="1"/>
          </p:cNvSpPr>
          <p:nvPr/>
        </p:nvSpPr>
        <p:spPr bwMode="auto">
          <a:xfrm>
            <a:off x="0" y="3306763"/>
            <a:ext cx="12192000" cy="0"/>
          </a:xfrm>
          <a:prstGeom prst="rect">
            <a:avLst/>
          </a:prstGeom>
          <a:noFill/>
          <a:ln w="9525">
            <a:noFill/>
            <a:miter lim="800000"/>
            <a:headEnd/>
            <a:tailEnd/>
          </a:ln>
        </p:spPr>
        <p:txBody>
          <a:bodyPr wrap="none" anchor="ctr">
            <a:spAutoFit/>
          </a:bodyPr>
          <a:lstStyle/>
          <a:p>
            <a:endParaRPr lang="es-ES"/>
          </a:p>
        </p:txBody>
      </p:sp>
      <p:graphicFrame>
        <p:nvGraphicFramePr>
          <p:cNvPr id="28677" name="Object 5"/>
          <p:cNvGraphicFramePr>
            <a:graphicFrameLocks noChangeAspect="1"/>
          </p:cNvGraphicFramePr>
          <p:nvPr/>
        </p:nvGraphicFramePr>
        <p:xfrm>
          <a:off x="915988" y="947738"/>
          <a:ext cx="4384675" cy="361950"/>
        </p:xfrm>
        <a:graphic>
          <a:graphicData uri="http://schemas.openxmlformats.org/presentationml/2006/ole">
            <mc:AlternateContent xmlns:mc="http://schemas.openxmlformats.org/markup-compatibility/2006">
              <mc:Choice xmlns:v="urn:schemas-microsoft-com:vml" Requires="v">
                <p:oleObj spid="_x0000_s28693" name="Equation" r:id="rId4" imgW="2958840" imgH="241200" progId="Equation.DSMT4">
                  <p:embed/>
                </p:oleObj>
              </mc:Choice>
              <mc:Fallback>
                <p:oleObj name="Equation" r:id="rId4" imgW="2958840" imgH="2412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988" y="947738"/>
                        <a:ext cx="4384675"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95" name="Rectangle 8"/>
          <p:cNvSpPr>
            <a:spLocks noChangeArrowheads="1"/>
          </p:cNvSpPr>
          <p:nvPr/>
        </p:nvSpPr>
        <p:spPr bwMode="auto">
          <a:xfrm>
            <a:off x="0" y="1798638"/>
            <a:ext cx="12192000" cy="0"/>
          </a:xfrm>
          <a:prstGeom prst="rect">
            <a:avLst/>
          </a:prstGeom>
          <a:noFill/>
          <a:ln w="9525">
            <a:noFill/>
            <a:miter lim="800000"/>
            <a:headEnd/>
            <a:tailEnd/>
          </a:ln>
        </p:spPr>
        <p:txBody>
          <a:bodyPr wrap="none" anchor="ctr">
            <a:spAutoFit/>
          </a:bodyPr>
          <a:lstStyle/>
          <a:p>
            <a:endParaRPr lang="es-ES"/>
          </a:p>
        </p:txBody>
      </p:sp>
      <p:graphicFrame>
        <p:nvGraphicFramePr>
          <p:cNvPr id="28679" name="Object 7"/>
          <p:cNvGraphicFramePr>
            <a:graphicFrameLocks noChangeAspect="1"/>
          </p:cNvGraphicFramePr>
          <p:nvPr/>
        </p:nvGraphicFramePr>
        <p:xfrm>
          <a:off x="4446588" y="1371600"/>
          <a:ext cx="2728912" cy="2978150"/>
        </p:xfrm>
        <a:graphic>
          <a:graphicData uri="http://schemas.openxmlformats.org/presentationml/2006/ole">
            <mc:AlternateContent xmlns:mc="http://schemas.openxmlformats.org/markup-compatibility/2006">
              <mc:Choice xmlns:v="urn:schemas-microsoft-com:vml" Requires="v">
                <p:oleObj spid="_x0000_s28694" r:id="rId6" imgW="9629775" imgH="4467225" progId="">
                  <p:embed/>
                </p:oleObj>
              </mc:Choice>
              <mc:Fallback>
                <p:oleObj r:id="rId6" imgW="9629775" imgH="4467225"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l="29500" t="2171" r="30295" b="3917"/>
                      <a:stretch>
                        <a:fillRect/>
                      </a:stretch>
                    </p:blipFill>
                    <p:spPr bwMode="auto">
                      <a:xfrm>
                        <a:off x="4446588" y="1371600"/>
                        <a:ext cx="2728912" cy="297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96" name="Text Box 9"/>
          <p:cNvSpPr txBox="1">
            <a:spLocks noChangeArrowheads="1"/>
          </p:cNvSpPr>
          <p:nvPr/>
        </p:nvSpPr>
        <p:spPr bwMode="auto">
          <a:xfrm>
            <a:off x="904875" y="4389438"/>
            <a:ext cx="10496550" cy="581025"/>
          </a:xfrm>
          <a:prstGeom prst="rect">
            <a:avLst/>
          </a:prstGeom>
          <a:noFill/>
          <a:ln w="9525">
            <a:noFill/>
            <a:miter lim="800000"/>
            <a:headEnd/>
            <a:tailEnd/>
          </a:ln>
        </p:spPr>
        <p:txBody>
          <a:bodyPr>
            <a:spAutoFit/>
          </a:bodyPr>
          <a:lstStyle/>
          <a:p>
            <a:pPr>
              <a:spcBef>
                <a:spcPct val="50000"/>
              </a:spcBef>
            </a:pPr>
            <a:r>
              <a:rPr lang="es-CL" sz="1600" i="1"/>
              <a:t>Influencia de la adición de caliza y anhidrita en la extracción de litio desde arcillas de montmonillonita de la caldera de McDermitt a 1000ºC.</a:t>
            </a:r>
            <a:endParaRPr lang="es-ES" sz="1600" i="1"/>
          </a:p>
        </p:txBody>
      </p:sp>
      <p:sp>
        <p:nvSpPr>
          <p:cNvPr id="28697" name="Text Box 15"/>
          <p:cNvSpPr txBox="1">
            <a:spLocks noChangeArrowheads="1"/>
          </p:cNvSpPr>
          <p:nvPr/>
        </p:nvSpPr>
        <p:spPr bwMode="auto">
          <a:xfrm>
            <a:off x="822325" y="420688"/>
            <a:ext cx="6784975" cy="366712"/>
          </a:xfrm>
          <a:prstGeom prst="rect">
            <a:avLst/>
          </a:prstGeom>
          <a:noFill/>
          <a:ln w="9525">
            <a:noFill/>
            <a:miter lim="800000"/>
            <a:headEnd/>
            <a:tailEnd/>
          </a:ln>
        </p:spPr>
        <p:txBody>
          <a:bodyPr>
            <a:spAutoFit/>
          </a:bodyPr>
          <a:lstStyle/>
          <a:p>
            <a:pPr>
              <a:spcBef>
                <a:spcPct val="50000"/>
              </a:spcBef>
            </a:pPr>
            <a:r>
              <a:rPr lang="es-CL"/>
              <a:t>La reacción en presencia de SO</a:t>
            </a:r>
            <a:r>
              <a:rPr lang="es-CL" baseline="-25000"/>
              <a:t>2</a:t>
            </a:r>
            <a:r>
              <a:rPr lang="es-CL"/>
              <a:t> y aire es la siguiente:</a:t>
            </a:r>
            <a:endParaRPr lang="es-ES"/>
          </a:p>
        </p:txBody>
      </p:sp>
      <p:sp>
        <p:nvSpPr>
          <p:cNvPr id="28698" name="Text Box 5"/>
          <p:cNvSpPr txBox="1">
            <a:spLocks noChangeArrowheads="1"/>
          </p:cNvSpPr>
          <p:nvPr/>
        </p:nvSpPr>
        <p:spPr bwMode="auto">
          <a:xfrm>
            <a:off x="841375" y="5148263"/>
            <a:ext cx="10534650" cy="641350"/>
          </a:xfrm>
          <a:prstGeom prst="rect">
            <a:avLst/>
          </a:prstGeom>
          <a:noFill/>
          <a:ln w="9525">
            <a:noFill/>
            <a:miter lim="800000"/>
            <a:headEnd/>
            <a:tailEnd/>
          </a:ln>
        </p:spPr>
        <p:txBody>
          <a:bodyPr>
            <a:spAutoFit/>
          </a:bodyPr>
          <a:lstStyle/>
          <a:p>
            <a:pPr algn="just">
              <a:spcBef>
                <a:spcPct val="50000"/>
              </a:spcBef>
            </a:pPr>
            <a:r>
              <a:rPr lang="es-ES"/>
              <a:t>El SO</a:t>
            </a:r>
            <a:r>
              <a:rPr lang="es-ES" baseline="-25000"/>
              <a:t>2</a:t>
            </a:r>
            <a:r>
              <a:rPr lang="es-ES"/>
              <a:t> requerido por la reacción provi</a:t>
            </a:r>
            <a:r>
              <a:rPr lang="es-CL"/>
              <a:t>ene de la reacción de la anhidrita formada con la sílice (o silicatos) según:</a:t>
            </a:r>
            <a:endParaRPr lang="es-ES"/>
          </a:p>
        </p:txBody>
      </p:sp>
      <p:graphicFrame>
        <p:nvGraphicFramePr>
          <p:cNvPr id="28689" name="Object 17"/>
          <p:cNvGraphicFramePr>
            <a:graphicFrameLocks noChangeAspect="1"/>
          </p:cNvGraphicFramePr>
          <p:nvPr/>
        </p:nvGraphicFramePr>
        <p:xfrm>
          <a:off x="920750" y="5886450"/>
          <a:ext cx="4206875" cy="368300"/>
        </p:xfrm>
        <a:graphic>
          <a:graphicData uri="http://schemas.openxmlformats.org/presentationml/2006/ole">
            <mc:AlternateContent xmlns:mc="http://schemas.openxmlformats.org/markup-compatibility/2006">
              <mc:Choice xmlns:v="urn:schemas-microsoft-com:vml" Requires="v">
                <p:oleObj spid="_x0000_s28695" name="Equation" r:id="rId8" imgW="2781000" imgH="241200" progId="Equation.DSMT4">
                  <p:embed/>
                </p:oleObj>
              </mc:Choice>
              <mc:Fallback>
                <p:oleObj name="Equation" r:id="rId8" imgW="2781000" imgH="241200" progId="Equation.DSMT4">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750" y="5886450"/>
                        <a:ext cx="4206875"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99" name="Text Box 18"/>
          <p:cNvSpPr txBox="1">
            <a:spLocks noChangeArrowheads="1"/>
          </p:cNvSpPr>
          <p:nvPr/>
        </p:nvSpPr>
        <p:spPr bwMode="auto">
          <a:xfrm>
            <a:off x="10899775" y="365125"/>
            <a:ext cx="457200" cy="366713"/>
          </a:xfrm>
          <a:prstGeom prst="rect">
            <a:avLst/>
          </a:prstGeom>
          <a:noFill/>
          <a:ln w="9525">
            <a:noFill/>
            <a:miter lim="800000"/>
            <a:headEnd/>
            <a:tailEnd/>
          </a:ln>
        </p:spPr>
        <p:txBody>
          <a:bodyPr>
            <a:spAutoFit/>
          </a:bodyPr>
          <a:lstStyle/>
          <a:p>
            <a:pPr>
              <a:spcBef>
                <a:spcPct val="50000"/>
              </a:spcBef>
            </a:pPr>
            <a:r>
              <a:rPr lang="es-CL"/>
              <a:t>13</a:t>
            </a:r>
            <a:endParaRPr lang="es-E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5"/>
          <p:cNvSpPr>
            <a:spLocks noGrp="1"/>
          </p:cNvSpPr>
          <p:nvPr>
            <p:ph type="sldNum" sz="quarter" idx="12"/>
          </p:nvPr>
        </p:nvSpPr>
        <p:spPr/>
        <p:txBody>
          <a:bodyPr/>
          <a:lstStyle/>
          <a:p>
            <a:pPr>
              <a:defRPr/>
            </a:pPr>
            <a:fld id="{AC1B1199-EC29-4318-9989-C4D1447CBA52}" type="slidenum">
              <a:rPr lang="es-CL"/>
              <a:pPr>
                <a:defRPr/>
              </a:pPr>
              <a:t>13</a:t>
            </a:fld>
            <a:endParaRPr lang="es-CL"/>
          </a:p>
        </p:txBody>
      </p:sp>
      <p:sp>
        <p:nvSpPr>
          <p:cNvPr id="33794" name="Rectangle 2"/>
          <p:cNvSpPr>
            <a:spLocks noGrp="1"/>
          </p:cNvSpPr>
          <p:nvPr>
            <p:ph type="title"/>
          </p:nvPr>
        </p:nvSpPr>
        <p:spPr/>
        <p:txBody>
          <a:bodyPr/>
          <a:lstStyle/>
          <a:p>
            <a:pPr eaLnBrk="1" hangingPunct="1"/>
            <a:endParaRPr lang="es-ES"/>
          </a:p>
        </p:txBody>
      </p:sp>
      <p:sp>
        <p:nvSpPr>
          <p:cNvPr id="33795" name="Rectangle 3"/>
          <p:cNvSpPr>
            <a:spLocks noGrp="1"/>
          </p:cNvSpPr>
          <p:nvPr>
            <p:ph type="body" idx="1"/>
          </p:nvPr>
        </p:nvSpPr>
        <p:spPr/>
        <p:txBody>
          <a:bodyPr/>
          <a:lstStyle/>
          <a:p>
            <a:pPr eaLnBrk="1" hangingPunct="1"/>
            <a:endParaRPr lang="es-ES"/>
          </a:p>
        </p:txBody>
      </p:sp>
      <p:pic>
        <p:nvPicPr>
          <p:cNvPr id="33796" name="Imagen 2" descr="Imagen que contiene nieve&#10;&#10;Descripción generada automáticamente"/>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3797" name="Rectangle 7"/>
          <p:cNvSpPr>
            <a:spLocks noChangeArrowheads="1"/>
          </p:cNvSpPr>
          <p:nvPr/>
        </p:nvSpPr>
        <p:spPr bwMode="auto">
          <a:xfrm>
            <a:off x="0" y="3306763"/>
            <a:ext cx="12192000" cy="0"/>
          </a:xfrm>
          <a:prstGeom prst="rect">
            <a:avLst/>
          </a:prstGeom>
          <a:noFill/>
          <a:ln w="9525">
            <a:noFill/>
            <a:miter lim="800000"/>
            <a:headEnd/>
            <a:tailEnd/>
          </a:ln>
        </p:spPr>
        <p:txBody>
          <a:bodyPr wrap="none" anchor="ctr">
            <a:spAutoFit/>
          </a:bodyPr>
          <a:lstStyle/>
          <a:p>
            <a:endParaRPr lang="es-ES"/>
          </a:p>
        </p:txBody>
      </p:sp>
      <p:pic>
        <p:nvPicPr>
          <p:cNvPr id="33798" name="Picture 8"/>
          <p:cNvPicPr>
            <a:picLocks noChangeAspect="1" noChangeArrowheads="1"/>
          </p:cNvPicPr>
          <p:nvPr/>
        </p:nvPicPr>
        <p:blipFill>
          <a:blip r:embed="rId3"/>
          <a:srcRect/>
          <a:stretch>
            <a:fillRect/>
          </a:stretch>
        </p:blipFill>
        <p:spPr bwMode="auto">
          <a:xfrm>
            <a:off x="3965575" y="412750"/>
            <a:ext cx="4138613" cy="5119688"/>
          </a:xfrm>
          <a:prstGeom prst="rect">
            <a:avLst/>
          </a:prstGeom>
          <a:noFill/>
          <a:ln w="9525">
            <a:noFill/>
            <a:miter lim="800000"/>
            <a:headEnd/>
            <a:tailEnd/>
          </a:ln>
        </p:spPr>
      </p:pic>
      <p:sp>
        <p:nvSpPr>
          <p:cNvPr id="33799" name="Text Box 9"/>
          <p:cNvSpPr txBox="1">
            <a:spLocks noChangeArrowheads="1"/>
          </p:cNvSpPr>
          <p:nvPr/>
        </p:nvSpPr>
        <p:spPr bwMode="auto">
          <a:xfrm>
            <a:off x="952500" y="5743575"/>
            <a:ext cx="10414000" cy="366713"/>
          </a:xfrm>
          <a:prstGeom prst="rect">
            <a:avLst/>
          </a:prstGeom>
          <a:noFill/>
          <a:ln w="9525">
            <a:noFill/>
            <a:miter lim="800000"/>
            <a:headEnd/>
            <a:tailEnd/>
          </a:ln>
        </p:spPr>
        <p:txBody>
          <a:bodyPr>
            <a:spAutoFit/>
          </a:bodyPr>
          <a:lstStyle/>
          <a:p>
            <a:pPr algn="just">
              <a:spcBef>
                <a:spcPct val="50000"/>
              </a:spcBef>
            </a:pPr>
            <a:r>
              <a:rPr lang="es-CL" i="1"/>
              <a:t>Diagrama de procesos para producir carbonato de litio desde  arcillas tipo montmorillonitas.</a:t>
            </a:r>
            <a:endParaRPr lang="es-ES" i="1"/>
          </a:p>
        </p:txBody>
      </p:sp>
      <p:sp>
        <p:nvSpPr>
          <p:cNvPr id="33800" name="Text Box 15"/>
          <p:cNvSpPr txBox="1">
            <a:spLocks noChangeArrowheads="1"/>
          </p:cNvSpPr>
          <p:nvPr/>
        </p:nvSpPr>
        <p:spPr bwMode="auto">
          <a:xfrm>
            <a:off x="10607675" y="301625"/>
            <a:ext cx="649288" cy="366713"/>
          </a:xfrm>
          <a:prstGeom prst="rect">
            <a:avLst/>
          </a:prstGeom>
          <a:noFill/>
          <a:ln w="9525">
            <a:noFill/>
            <a:miter lim="800000"/>
            <a:headEnd/>
            <a:tailEnd/>
          </a:ln>
        </p:spPr>
        <p:txBody>
          <a:bodyPr>
            <a:spAutoFit/>
          </a:bodyPr>
          <a:lstStyle/>
          <a:p>
            <a:pPr>
              <a:spcBef>
                <a:spcPct val="50000"/>
              </a:spcBef>
            </a:pPr>
            <a:r>
              <a:rPr lang="es-CL"/>
              <a:t>14</a:t>
            </a:r>
            <a:endParaRPr lang="es-E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5"/>
          <p:cNvSpPr>
            <a:spLocks noGrp="1"/>
          </p:cNvSpPr>
          <p:nvPr>
            <p:ph type="sldNum" sz="quarter" idx="12"/>
          </p:nvPr>
        </p:nvSpPr>
        <p:spPr/>
        <p:txBody>
          <a:bodyPr/>
          <a:lstStyle/>
          <a:p>
            <a:pPr>
              <a:defRPr/>
            </a:pPr>
            <a:fld id="{309BC142-3A2E-4C2C-A60F-ACFA0A01ACB3}" type="slidenum">
              <a:rPr lang="es-CL"/>
              <a:pPr>
                <a:defRPr/>
              </a:pPr>
              <a:t>14</a:t>
            </a:fld>
            <a:endParaRPr lang="es-CL"/>
          </a:p>
        </p:txBody>
      </p:sp>
      <p:sp>
        <p:nvSpPr>
          <p:cNvPr id="34818" name="Rectangle 2"/>
          <p:cNvSpPr>
            <a:spLocks noGrp="1"/>
          </p:cNvSpPr>
          <p:nvPr>
            <p:ph type="title"/>
          </p:nvPr>
        </p:nvSpPr>
        <p:spPr/>
        <p:txBody>
          <a:bodyPr/>
          <a:lstStyle/>
          <a:p>
            <a:pPr eaLnBrk="1" hangingPunct="1"/>
            <a:endParaRPr lang="es-ES"/>
          </a:p>
        </p:txBody>
      </p:sp>
      <p:sp>
        <p:nvSpPr>
          <p:cNvPr id="34819" name="Rectangle 3"/>
          <p:cNvSpPr>
            <a:spLocks noGrp="1"/>
          </p:cNvSpPr>
          <p:nvPr>
            <p:ph type="body" idx="1"/>
          </p:nvPr>
        </p:nvSpPr>
        <p:spPr/>
        <p:txBody>
          <a:bodyPr/>
          <a:lstStyle/>
          <a:p>
            <a:pPr eaLnBrk="1" hangingPunct="1"/>
            <a:endParaRPr lang="es-ES"/>
          </a:p>
        </p:txBody>
      </p:sp>
      <p:pic>
        <p:nvPicPr>
          <p:cNvPr id="34820" name="Imagen 2" descr="Imagen que contiene nieve&#10;&#10;Descripción generada automáticamente"/>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34821" name="Picture 5"/>
          <p:cNvPicPr>
            <a:picLocks noChangeAspect="1" noChangeArrowheads="1"/>
          </p:cNvPicPr>
          <p:nvPr/>
        </p:nvPicPr>
        <p:blipFill>
          <a:blip r:embed="rId3"/>
          <a:srcRect/>
          <a:stretch>
            <a:fillRect/>
          </a:stretch>
        </p:blipFill>
        <p:spPr bwMode="auto">
          <a:xfrm>
            <a:off x="3179763" y="623888"/>
            <a:ext cx="5033962" cy="4840287"/>
          </a:xfrm>
          <a:prstGeom prst="rect">
            <a:avLst/>
          </a:prstGeom>
          <a:noFill/>
          <a:ln w="9525">
            <a:noFill/>
            <a:miter lim="800000"/>
            <a:headEnd/>
            <a:tailEnd/>
          </a:ln>
        </p:spPr>
      </p:pic>
      <p:sp>
        <p:nvSpPr>
          <p:cNvPr id="34822" name="Text Box 6"/>
          <p:cNvSpPr txBox="1">
            <a:spLocks noChangeArrowheads="1"/>
          </p:cNvSpPr>
          <p:nvPr/>
        </p:nvSpPr>
        <p:spPr bwMode="auto">
          <a:xfrm>
            <a:off x="1325563" y="5549900"/>
            <a:ext cx="10096500" cy="641350"/>
          </a:xfrm>
          <a:prstGeom prst="rect">
            <a:avLst/>
          </a:prstGeom>
          <a:noFill/>
          <a:ln w="9525">
            <a:noFill/>
            <a:miter lim="800000"/>
            <a:headEnd/>
            <a:tailEnd/>
          </a:ln>
        </p:spPr>
        <p:txBody>
          <a:bodyPr>
            <a:spAutoFit/>
          </a:bodyPr>
          <a:lstStyle/>
          <a:p>
            <a:pPr algn="just">
              <a:spcBef>
                <a:spcPct val="50000"/>
              </a:spcBef>
            </a:pPr>
            <a:r>
              <a:rPr lang="es-CL" i="1"/>
              <a:t>Energía libre estándar de reacción en función de la temperatura para la formación de CaSiO</a:t>
            </a:r>
            <a:r>
              <a:rPr lang="es-CL" i="1" baseline="-25000"/>
              <a:t>3</a:t>
            </a:r>
            <a:r>
              <a:rPr lang="es-CL" i="1"/>
              <a:t> y Li</a:t>
            </a:r>
            <a:r>
              <a:rPr lang="es-CL" i="1" baseline="-25000"/>
              <a:t>2</a:t>
            </a:r>
            <a:r>
              <a:rPr lang="es-CL" i="1"/>
              <a:t>SO</a:t>
            </a:r>
            <a:r>
              <a:rPr lang="es-CL" i="1" baseline="-25000"/>
              <a:t>4</a:t>
            </a:r>
            <a:r>
              <a:rPr lang="es-CL" i="1"/>
              <a:t>.</a:t>
            </a:r>
            <a:endParaRPr lang="es-ES" i="1"/>
          </a:p>
        </p:txBody>
      </p:sp>
      <p:sp>
        <p:nvSpPr>
          <p:cNvPr id="34823" name="Text Box 7"/>
          <p:cNvSpPr txBox="1">
            <a:spLocks noChangeArrowheads="1"/>
          </p:cNvSpPr>
          <p:nvPr/>
        </p:nvSpPr>
        <p:spPr bwMode="auto">
          <a:xfrm>
            <a:off x="10753725" y="374650"/>
            <a:ext cx="474663" cy="366713"/>
          </a:xfrm>
          <a:prstGeom prst="rect">
            <a:avLst/>
          </a:prstGeom>
          <a:noFill/>
          <a:ln w="9525">
            <a:noFill/>
            <a:miter lim="800000"/>
            <a:headEnd/>
            <a:tailEnd/>
          </a:ln>
        </p:spPr>
        <p:txBody>
          <a:bodyPr>
            <a:spAutoFit/>
          </a:bodyPr>
          <a:lstStyle/>
          <a:p>
            <a:pPr>
              <a:spcBef>
                <a:spcPct val="50000"/>
              </a:spcBef>
            </a:pPr>
            <a:r>
              <a:rPr lang="es-CL"/>
              <a:t>15</a:t>
            </a:r>
            <a:endParaRPr lang="es-E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5"/>
          <p:cNvSpPr>
            <a:spLocks noGrp="1"/>
          </p:cNvSpPr>
          <p:nvPr>
            <p:ph type="sldNum" sz="quarter" idx="12"/>
          </p:nvPr>
        </p:nvSpPr>
        <p:spPr/>
        <p:txBody>
          <a:bodyPr/>
          <a:lstStyle/>
          <a:p>
            <a:pPr>
              <a:defRPr/>
            </a:pPr>
            <a:fld id="{4984BA26-BAA1-4CC8-9BCB-DD5F7307E908}" type="slidenum">
              <a:rPr lang="es-CL"/>
              <a:pPr>
                <a:defRPr/>
              </a:pPr>
              <a:t>15</a:t>
            </a:fld>
            <a:endParaRPr lang="es-CL"/>
          </a:p>
        </p:txBody>
      </p:sp>
      <p:sp>
        <p:nvSpPr>
          <p:cNvPr id="35842" name="Rectangle 2"/>
          <p:cNvSpPr>
            <a:spLocks noGrp="1"/>
          </p:cNvSpPr>
          <p:nvPr>
            <p:ph type="title"/>
          </p:nvPr>
        </p:nvSpPr>
        <p:spPr/>
        <p:txBody>
          <a:bodyPr/>
          <a:lstStyle/>
          <a:p>
            <a:pPr eaLnBrk="1" hangingPunct="1"/>
            <a:endParaRPr lang="es-ES"/>
          </a:p>
        </p:txBody>
      </p:sp>
      <p:sp>
        <p:nvSpPr>
          <p:cNvPr id="35843" name="Rectangle 3"/>
          <p:cNvSpPr>
            <a:spLocks noGrp="1"/>
          </p:cNvSpPr>
          <p:nvPr>
            <p:ph type="body" idx="1"/>
          </p:nvPr>
        </p:nvSpPr>
        <p:spPr/>
        <p:txBody>
          <a:bodyPr/>
          <a:lstStyle/>
          <a:p>
            <a:pPr eaLnBrk="1" hangingPunct="1"/>
            <a:endParaRPr lang="es-ES"/>
          </a:p>
        </p:txBody>
      </p:sp>
      <p:pic>
        <p:nvPicPr>
          <p:cNvPr id="35844" name="Imagen 2" descr="Imagen que contiene nieve&#10;&#10;Descripción generada automáticamente"/>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5845" name="Text Box 5"/>
          <p:cNvSpPr txBox="1">
            <a:spLocks noChangeArrowheads="1"/>
          </p:cNvSpPr>
          <p:nvPr/>
        </p:nvSpPr>
        <p:spPr bwMode="auto">
          <a:xfrm>
            <a:off x="712788" y="520700"/>
            <a:ext cx="10871200" cy="5035550"/>
          </a:xfrm>
          <a:prstGeom prst="rect">
            <a:avLst/>
          </a:prstGeom>
          <a:noFill/>
          <a:ln w="9525">
            <a:noFill/>
            <a:miter lim="800000"/>
            <a:headEnd/>
            <a:tailEnd/>
          </a:ln>
        </p:spPr>
        <p:txBody>
          <a:bodyPr>
            <a:spAutoFit/>
          </a:bodyPr>
          <a:lstStyle/>
          <a:p>
            <a:pPr algn="just"/>
            <a:r>
              <a:rPr lang="es-ES" b="1"/>
              <a:t>ALGUNOS DESARRROLLOS EN LA METALURGIA DEL LITIO EFECTUADOS EN LA UNIVERSIDAD DE CONCEPCION</a:t>
            </a:r>
          </a:p>
          <a:p>
            <a:pPr algn="just"/>
            <a:endParaRPr lang="es-ES" b="1"/>
          </a:p>
          <a:p>
            <a:pPr algn="just"/>
            <a:r>
              <a:rPr lang="es-ES" b="1"/>
              <a:t>“Producción de carbonato de litio desde salmueras de salares”</a:t>
            </a:r>
            <a:endParaRPr lang="en-GB"/>
          </a:p>
          <a:p>
            <a:pPr algn="just"/>
            <a:r>
              <a:rPr lang="en-GB"/>
              <a:t>Pat. Chilena 41.901 (9 Sept. 2003)</a:t>
            </a:r>
          </a:p>
          <a:p>
            <a:pPr algn="just"/>
            <a:r>
              <a:rPr lang="en-GB"/>
              <a:t>US Pat. 5.993.759 (30 Nov. 1999)</a:t>
            </a:r>
          </a:p>
          <a:p>
            <a:pPr algn="just"/>
            <a:r>
              <a:rPr lang="en-GB"/>
              <a:t>Pat. Argentina AR001917-A1 (28 Dic. 2001)</a:t>
            </a:r>
          </a:p>
          <a:p>
            <a:pPr algn="just"/>
            <a:endParaRPr lang="es-ES" b="1"/>
          </a:p>
          <a:p>
            <a:pPr algn="just"/>
            <a:r>
              <a:rPr lang="es-ES" b="1"/>
              <a:t>“Proceso de extracción de boro desde salmueras de salares”</a:t>
            </a:r>
            <a:endParaRPr lang="en-GB"/>
          </a:p>
          <a:p>
            <a:pPr algn="just"/>
            <a:r>
              <a:rPr lang="en-GB"/>
              <a:t>Pat. Chilena 41.900 (26 Sept. 2003); 41.838 (5 Mayo 2003)</a:t>
            </a:r>
          </a:p>
          <a:p>
            <a:pPr algn="just"/>
            <a:r>
              <a:rPr lang="en-GB"/>
              <a:t>US Patents 5.939.038 (17 Agosto 1999); 5.676.916, (14 Oct. 1997)</a:t>
            </a:r>
            <a:endParaRPr lang="es-ES"/>
          </a:p>
          <a:p>
            <a:pPr algn="just"/>
            <a:r>
              <a:rPr lang="es-ES"/>
              <a:t>Pat. Argentina AR001916-A1 (22 Marzo 2000)</a:t>
            </a:r>
          </a:p>
          <a:p>
            <a:pPr algn="just"/>
            <a:endParaRPr lang="es-ES" b="1"/>
          </a:p>
          <a:p>
            <a:pPr algn="just"/>
            <a:r>
              <a:rPr lang="es-ES" b="1"/>
              <a:t>“Producción de carbonato de litio desde espodumeno por reacción con sulfato ferroso”</a:t>
            </a:r>
            <a:endParaRPr lang="es-ES"/>
          </a:p>
          <a:p>
            <a:pPr algn="just"/>
            <a:r>
              <a:rPr lang="es-ES"/>
              <a:t>(Pat. Chilena pendiente)</a:t>
            </a:r>
          </a:p>
          <a:p>
            <a:pPr algn="just"/>
            <a:endParaRPr lang="es-ES" b="1"/>
          </a:p>
          <a:p>
            <a:pPr algn="just"/>
            <a:r>
              <a:rPr lang="es-ES" b="1"/>
              <a:t>“Producción de litio metálico por reacción de ciclo cerrado con aluminio”</a:t>
            </a:r>
            <a:endParaRPr lang="es-ES"/>
          </a:p>
          <a:p>
            <a:pPr algn="just"/>
            <a:r>
              <a:rPr lang="es-ES"/>
              <a:t>(Pat. Chilena pendiente)</a:t>
            </a:r>
          </a:p>
        </p:txBody>
      </p:sp>
      <p:sp>
        <p:nvSpPr>
          <p:cNvPr id="35846" name="Text Box 6"/>
          <p:cNvSpPr txBox="1">
            <a:spLocks noChangeArrowheads="1"/>
          </p:cNvSpPr>
          <p:nvPr/>
        </p:nvSpPr>
        <p:spPr bwMode="auto">
          <a:xfrm>
            <a:off x="11045825" y="119063"/>
            <a:ext cx="603250" cy="366712"/>
          </a:xfrm>
          <a:prstGeom prst="rect">
            <a:avLst/>
          </a:prstGeom>
          <a:noFill/>
          <a:ln w="9525">
            <a:noFill/>
            <a:miter lim="800000"/>
            <a:headEnd/>
            <a:tailEnd/>
          </a:ln>
        </p:spPr>
        <p:txBody>
          <a:bodyPr>
            <a:spAutoFit/>
          </a:bodyPr>
          <a:lstStyle/>
          <a:p>
            <a:pPr>
              <a:spcBef>
                <a:spcPct val="50000"/>
              </a:spcBef>
            </a:pPr>
            <a:r>
              <a:rPr lang="es-CL"/>
              <a:t>16</a:t>
            </a:r>
            <a:endParaRPr lang="es-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5"/>
          <p:cNvSpPr>
            <a:spLocks noGrp="1"/>
          </p:cNvSpPr>
          <p:nvPr>
            <p:ph type="sldNum" sz="quarter" idx="12"/>
          </p:nvPr>
        </p:nvSpPr>
        <p:spPr/>
        <p:txBody>
          <a:bodyPr/>
          <a:lstStyle/>
          <a:p>
            <a:pPr>
              <a:defRPr/>
            </a:pPr>
            <a:fld id="{30C6C057-85BC-494A-80D2-440E2A77FD1D}" type="slidenum">
              <a:rPr lang="es-CL"/>
              <a:pPr>
                <a:defRPr/>
              </a:pPr>
              <a:t>16</a:t>
            </a:fld>
            <a:endParaRPr lang="es-CL"/>
          </a:p>
        </p:txBody>
      </p:sp>
      <p:sp>
        <p:nvSpPr>
          <p:cNvPr id="36866" name="Rectangle 2"/>
          <p:cNvSpPr>
            <a:spLocks noGrp="1"/>
          </p:cNvSpPr>
          <p:nvPr>
            <p:ph type="title"/>
          </p:nvPr>
        </p:nvSpPr>
        <p:spPr/>
        <p:txBody>
          <a:bodyPr/>
          <a:lstStyle/>
          <a:p>
            <a:pPr eaLnBrk="1" hangingPunct="1"/>
            <a:endParaRPr lang="es-ES"/>
          </a:p>
        </p:txBody>
      </p:sp>
      <p:sp>
        <p:nvSpPr>
          <p:cNvPr id="36867" name="Rectangle 3"/>
          <p:cNvSpPr>
            <a:spLocks noGrp="1"/>
          </p:cNvSpPr>
          <p:nvPr>
            <p:ph type="body" idx="1"/>
          </p:nvPr>
        </p:nvSpPr>
        <p:spPr/>
        <p:txBody>
          <a:bodyPr/>
          <a:lstStyle/>
          <a:p>
            <a:pPr eaLnBrk="1" hangingPunct="1"/>
            <a:endParaRPr lang="es-ES"/>
          </a:p>
        </p:txBody>
      </p:sp>
      <p:pic>
        <p:nvPicPr>
          <p:cNvPr id="36868" name="Imagen 2" descr="Imagen que contiene nieve&#10;&#10;Descripción generada automáticamente"/>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6869" name="Text Box 5"/>
          <p:cNvSpPr txBox="1">
            <a:spLocks noChangeArrowheads="1"/>
          </p:cNvSpPr>
          <p:nvPr/>
        </p:nvSpPr>
        <p:spPr bwMode="auto">
          <a:xfrm>
            <a:off x="411163" y="512763"/>
            <a:ext cx="11147425" cy="641350"/>
          </a:xfrm>
          <a:prstGeom prst="rect">
            <a:avLst/>
          </a:prstGeom>
          <a:noFill/>
          <a:ln w="9525">
            <a:noFill/>
            <a:miter lim="800000"/>
            <a:headEnd/>
            <a:tailEnd/>
          </a:ln>
        </p:spPr>
        <p:txBody>
          <a:bodyPr>
            <a:spAutoFit/>
          </a:bodyPr>
          <a:lstStyle/>
          <a:p>
            <a:pPr algn="just">
              <a:spcBef>
                <a:spcPct val="50000"/>
              </a:spcBef>
            </a:pPr>
            <a:r>
              <a:rPr lang="en-US" b="1"/>
              <a:t>PROCESO PARA OBTENER CARBONATO DE LITIO DESDE ESPODUMENO POR REACCIÓN CON SULFATO FERROSO A ALTA TEMPERATURA</a:t>
            </a:r>
            <a:endParaRPr lang="es-ES" b="1"/>
          </a:p>
        </p:txBody>
      </p:sp>
      <p:sp>
        <p:nvSpPr>
          <p:cNvPr id="36870" name="Text Box 6"/>
          <p:cNvSpPr txBox="1">
            <a:spLocks noChangeArrowheads="1"/>
          </p:cNvSpPr>
          <p:nvPr/>
        </p:nvSpPr>
        <p:spPr bwMode="auto">
          <a:xfrm>
            <a:off x="457200" y="1381125"/>
            <a:ext cx="11174413" cy="4905375"/>
          </a:xfrm>
          <a:prstGeom prst="rect">
            <a:avLst/>
          </a:prstGeom>
          <a:noFill/>
          <a:ln w="9525">
            <a:noFill/>
            <a:miter lim="800000"/>
            <a:headEnd/>
            <a:tailEnd/>
          </a:ln>
        </p:spPr>
        <p:txBody>
          <a:bodyPr>
            <a:spAutoFit/>
          </a:bodyPr>
          <a:lstStyle/>
          <a:p>
            <a:pPr>
              <a:spcBef>
                <a:spcPct val="50000"/>
              </a:spcBef>
            </a:pPr>
            <a:r>
              <a:rPr lang="es-CL"/>
              <a:t>Las reacciones de descomposición térmica de los sulfato ferroso (o férrico) por sobre 600°C, ocurren de acuerdo a las siguientes reacciones en ausencia de oxigeno:</a:t>
            </a:r>
          </a:p>
          <a:p>
            <a:pPr>
              <a:spcBef>
                <a:spcPct val="50000"/>
              </a:spcBef>
            </a:pPr>
            <a:endParaRPr lang="es-CL"/>
          </a:p>
          <a:p>
            <a:pPr>
              <a:spcBef>
                <a:spcPct val="50000"/>
              </a:spcBef>
            </a:pPr>
            <a:r>
              <a:rPr lang="es-CL"/>
              <a:t>3FeSO</a:t>
            </a:r>
            <a:r>
              <a:rPr lang="es-CL" baseline="-25000"/>
              <a:t>4</a:t>
            </a:r>
            <a:r>
              <a:rPr lang="es-CL"/>
              <a:t> = Fe</a:t>
            </a:r>
            <a:r>
              <a:rPr lang="es-CL" baseline="-25000"/>
              <a:t>3</a:t>
            </a:r>
            <a:r>
              <a:rPr lang="es-CL"/>
              <a:t>O</a:t>
            </a:r>
            <a:r>
              <a:rPr lang="es-CL" baseline="-25000"/>
              <a:t>4</a:t>
            </a:r>
            <a:r>
              <a:rPr lang="es-CL"/>
              <a:t> + 2SO</a:t>
            </a:r>
            <a:r>
              <a:rPr lang="es-CL" baseline="-25000"/>
              <a:t>3</a:t>
            </a:r>
            <a:r>
              <a:rPr lang="es-CL"/>
              <a:t> + SO</a:t>
            </a:r>
            <a:r>
              <a:rPr lang="es-CL" baseline="-25000"/>
              <a:t>2</a:t>
            </a:r>
          </a:p>
          <a:p>
            <a:pPr>
              <a:spcBef>
                <a:spcPct val="50000"/>
              </a:spcBef>
            </a:pPr>
            <a:r>
              <a:rPr lang="es-CL"/>
              <a:t>2FeSO</a:t>
            </a:r>
            <a:r>
              <a:rPr lang="es-CL" baseline="-25000"/>
              <a:t>4</a:t>
            </a:r>
            <a:r>
              <a:rPr lang="es-CL"/>
              <a:t> = Fe</a:t>
            </a:r>
            <a:r>
              <a:rPr lang="es-CL" baseline="-25000"/>
              <a:t>2</a:t>
            </a:r>
            <a:r>
              <a:rPr lang="es-CL"/>
              <a:t>O</a:t>
            </a:r>
            <a:r>
              <a:rPr lang="es-CL" baseline="-25000"/>
              <a:t>3</a:t>
            </a:r>
            <a:r>
              <a:rPr lang="es-CL"/>
              <a:t> + SO</a:t>
            </a:r>
            <a:r>
              <a:rPr lang="es-CL" baseline="-25000"/>
              <a:t>3</a:t>
            </a:r>
            <a:r>
              <a:rPr lang="es-CL"/>
              <a:t> + SO</a:t>
            </a:r>
            <a:r>
              <a:rPr lang="es-CL" baseline="-25000"/>
              <a:t>2</a:t>
            </a:r>
          </a:p>
          <a:p>
            <a:pPr>
              <a:spcBef>
                <a:spcPct val="50000"/>
              </a:spcBef>
            </a:pPr>
            <a:r>
              <a:rPr lang="es-CL"/>
              <a:t>Fe</a:t>
            </a:r>
            <a:r>
              <a:rPr lang="es-CL" baseline="-25000"/>
              <a:t>2</a:t>
            </a:r>
            <a:r>
              <a:rPr lang="es-CL"/>
              <a:t>(SO</a:t>
            </a:r>
            <a:r>
              <a:rPr lang="es-CL" baseline="-25000"/>
              <a:t>4</a:t>
            </a:r>
            <a:r>
              <a:rPr lang="es-CL"/>
              <a:t>) = Fe</a:t>
            </a:r>
            <a:r>
              <a:rPr lang="es-CL" baseline="-25000"/>
              <a:t>2</a:t>
            </a:r>
            <a:r>
              <a:rPr lang="es-CL"/>
              <a:t>O</a:t>
            </a:r>
            <a:r>
              <a:rPr lang="es-CL" baseline="-25000"/>
              <a:t>3</a:t>
            </a:r>
            <a:r>
              <a:rPr lang="es-CL"/>
              <a:t> + 3SO</a:t>
            </a:r>
            <a:r>
              <a:rPr lang="es-CL" baseline="-25000"/>
              <a:t>3</a:t>
            </a:r>
          </a:p>
          <a:p>
            <a:pPr>
              <a:spcBef>
                <a:spcPct val="50000"/>
              </a:spcBef>
            </a:pPr>
            <a:endParaRPr lang="es-CL" baseline="-25000"/>
          </a:p>
          <a:p>
            <a:pPr>
              <a:spcBef>
                <a:spcPct val="50000"/>
              </a:spcBef>
            </a:pPr>
            <a:r>
              <a:rPr lang="es-CL"/>
              <a:t>La formación de óxido férrico o hematita (Fe</a:t>
            </a:r>
            <a:r>
              <a:rPr lang="es-CL" baseline="-25000"/>
              <a:t>2</a:t>
            </a:r>
            <a:r>
              <a:rPr lang="es-CL"/>
              <a:t>O</a:t>
            </a:r>
            <a:r>
              <a:rPr lang="es-CL" baseline="-25000"/>
              <a:t>3</a:t>
            </a:r>
            <a:r>
              <a:rPr lang="es-CL"/>
              <a:t>) o de óxido ferroso – férrico o magnetita (Fe</a:t>
            </a:r>
            <a:r>
              <a:rPr lang="es-CL" baseline="-25000"/>
              <a:t>3</a:t>
            </a:r>
            <a:r>
              <a:rPr lang="es-CL"/>
              <a:t>O</a:t>
            </a:r>
            <a:r>
              <a:rPr lang="es-CL" baseline="-25000"/>
              <a:t>4</a:t>
            </a:r>
            <a:r>
              <a:rPr lang="es-CL"/>
              <a:t>) depende del potencial de oxigeno en el interior del reactor 22.</a:t>
            </a:r>
          </a:p>
          <a:p>
            <a:pPr>
              <a:spcBef>
                <a:spcPct val="50000"/>
              </a:spcBef>
            </a:pPr>
            <a:endParaRPr lang="es-CL"/>
          </a:p>
          <a:p>
            <a:pPr>
              <a:spcBef>
                <a:spcPct val="50000"/>
              </a:spcBef>
            </a:pPr>
            <a:r>
              <a:rPr lang="es-CL"/>
              <a:t>2FeSO</a:t>
            </a:r>
            <a:r>
              <a:rPr lang="es-CL" baseline="-25000"/>
              <a:t>4</a:t>
            </a:r>
            <a:r>
              <a:rPr lang="es-CL"/>
              <a:t>+0.5O</a:t>
            </a:r>
            <a:r>
              <a:rPr lang="es-CL" baseline="-25000"/>
              <a:t>2</a:t>
            </a:r>
            <a:r>
              <a:rPr lang="es-CL"/>
              <a:t> = Fe</a:t>
            </a:r>
            <a:r>
              <a:rPr lang="es-CL" baseline="-25000"/>
              <a:t>2</a:t>
            </a:r>
            <a:r>
              <a:rPr lang="es-CL"/>
              <a:t>O</a:t>
            </a:r>
            <a:r>
              <a:rPr lang="es-CL" baseline="-25000"/>
              <a:t>3</a:t>
            </a:r>
            <a:r>
              <a:rPr lang="es-CL"/>
              <a:t> + 2SO</a:t>
            </a:r>
            <a:r>
              <a:rPr lang="es-CL" baseline="-25000"/>
              <a:t>3</a:t>
            </a:r>
          </a:p>
          <a:p>
            <a:pPr>
              <a:spcBef>
                <a:spcPct val="50000"/>
              </a:spcBef>
            </a:pPr>
            <a:r>
              <a:rPr lang="es-CL"/>
              <a:t>3FeSO</a:t>
            </a:r>
            <a:r>
              <a:rPr lang="es-CL" baseline="-25000"/>
              <a:t>4</a:t>
            </a:r>
            <a:r>
              <a:rPr lang="es-CL"/>
              <a:t>+0.5O</a:t>
            </a:r>
            <a:r>
              <a:rPr lang="es-CL" baseline="-25000"/>
              <a:t>2</a:t>
            </a:r>
            <a:r>
              <a:rPr lang="es-CL"/>
              <a:t> = Fe</a:t>
            </a:r>
            <a:r>
              <a:rPr lang="es-CL" baseline="-25000"/>
              <a:t>3</a:t>
            </a:r>
            <a:r>
              <a:rPr lang="es-CL"/>
              <a:t>O</a:t>
            </a:r>
            <a:r>
              <a:rPr lang="es-CL" baseline="-25000"/>
              <a:t>4</a:t>
            </a:r>
            <a:r>
              <a:rPr lang="es-CL"/>
              <a:t> + 3SO</a:t>
            </a:r>
            <a:r>
              <a:rPr lang="es-CL" baseline="-25000"/>
              <a:t>3</a:t>
            </a:r>
          </a:p>
          <a:p>
            <a:pPr>
              <a:spcBef>
                <a:spcPct val="50000"/>
              </a:spcBef>
            </a:pPr>
            <a:r>
              <a:rPr lang="es-CL"/>
              <a:t>5Fe</a:t>
            </a:r>
            <a:r>
              <a:rPr lang="es-CL" baseline="-25000"/>
              <a:t>2</a:t>
            </a:r>
            <a:r>
              <a:rPr lang="es-CL"/>
              <a:t>(SO</a:t>
            </a:r>
            <a:r>
              <a:rPr lang="es-CL" baseline="-25000"/>
              <a:t>4</a:t>
            </a:r>
            <a:r>
              <a:rPr lang="es-CL"/>
              <a:t>)</a:t>
            </a:r>
            <a:r>
              <a:rPr lang="es-CL" baseline="-25000"/>
              <a:t>3</a:t>
            </a:r>
            <a:r>
              <a:rPr lang="es-CL"/>
              <a:t> = 2Fe</a:t>
            </a:r>
            <a:r>
              <a:rPr lang="es-CL" baseline="-25000"/>
              <a:t>2</a:t>
            </a:r>
            <a:r>
              <a:rPr lang="es-CL"/>
              <a:t>O</a:t>
            </a:r>
            <a:r>
              <a:rPr lang="es-CL" baseline="-25000"/>
              <a:t>3 </a:t>
            </a:r>
            <a:r>
              <a:rPr lang="es-CL"/>
              <a:t>+ 2Fe</a:t>
            </a:r>
            <a:r>
              <a:rPr lang="es-CL" baseline="-25000"/>
              <a:t>3</a:t>
            </a:r>
            <a:r>
              <a:rPr lang="es-CL"/>
              <a:t>O</a:t>
            </a:r>
            <a:r>
              <a:rPr lang="es-CL" baseline="-25000"/>
              <a:t>4</a:t>
            </a:r>
            <a:r>
              <a:rPr lang="es-CL"/>
              <a:t> + 15SO</a:t>
            </a:r>
            <a:r>
              <a:rPr lang="es-CL" baseline="-25000"/>
              <a:t>3</a:t>
            </a:r>
            <a:r>
              <a:rPr lang="es-CL"/>
              <a:t> + 0.5O</a:t>
            </a:r>
            <a:r>
              <a:rPr lang="es-CL" baseline="-25000"/>
              <a:t>2</a:t>
            </a:r>
            <a:endParaRPr lang="es-ES" baseline="-25000"/>
          </a:p>
        </p:txBody>
      </p:sp>
      <p:sp>
        <p:nvSpPr>
          <p:cNvPr id="36871" name="Text Box 7"/>
          <p:cNvSpPr txBox="1">
            <a:spLocks noChangeArrowheads="1"/>
          </p:cNvSpPr>
          <p:nvPr/>
        </p:nvSpPr>
        <p:spPr bwMode="auto">
          <a:xfrm>
            <a:off x="11310938" y="119063"/>
            <a:ext cx="512762" cy="366712"/>
          </a:xfrm>
          <a:prstGeom prst="rect">
            <a:avLst/>
          </a:prstGeom>
          <a:noFill/>
          <a:ln w="9525">
            <a:noFill/>
            <a:miter lim="800000"/>
            <a:headEnd/>
            <a:tailEnd/>
          </a:ln>
        </p:spPr>
        <p:txBody>
          <a:bodyPr>
            <a:spAutoFit/>
          </a:bodyPr>
          <a:lstStyle/>
          <a:p>
            <a:pPr>
              <a:spcBef>
                <a:spcPct val="50000"/>
              </a:spcBef>
            </a:pPr>
            <a:r>
              <a:rPr lang="es-CL"/>
              <a:t>17</a:t>
            </a:r>
            <a:endParaRPr lang="es-E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5"/>
          <p:cNvSpPr>
            <a:spLocks noGrp="1"/>
          </p:cNvSpPr>
          <p:nvPr>
            <p:ph type="sldNum" sz="quarter" idx="12"/>
          </p:nvPr>
        </p:nvSpPr>
        <p:spPr/>
        <p:txBody>
          <a:bodyPr/>
          <a:lstStyle/>
          <a:p>
            <a:pPr>
              <a:defRPr/>
            </a:pPr>
            <a:fld id="{4BEE6BDC-87A4-4F4E-B8C1-BCC7CDE9BEFF}" type="slidenum">
              <a:rPr lang="es-CL"/>
              <a:pPr>
                <a:defRPr/>
              </a:pPr>
              <a:t>17</a:t>
            </a:fld>
            <a:endParaRPr lang="es-CL"/>
          </a:p>
        </p:txBody>
      </p:sp>
      <p:sp>
        <p:nvSpPr>
          <p:cNvPr id="37890" name="Rectangle 2"/>
          <p:cNvSpPr>
            <a:spLocks noGrp="1"/>
          </p:cNvSpPr>
          <p:nvPr>
            <p:ph type="title"/>
          </p:nvPr>
        </p:nvSpPr>
        <p:spPr/>
        <p:txBody>
          <a:bodyPr/>
          <a:lstStyle/>
          <a:p>
            <a:pPr eaLnBrk="1" hangingPunct="1"/>
            <a:endParaRPr lang="es-ES"/>
          </a:p>
        </p:txBody>
      </p:sp>
      <p:sp>
        <p:nvSpPr>
          <p:cNvPr id="37891" name="Rectangle 3"/>
          <p:cNvSpPr>
            <a:spLocks noGrp="1"/>
          </p:cNvSpPr>
          <p:nvPr>
            <p:ph type="body" idx="1"/>
          </p:nvPr>
        </p:nvSpPr>
        <p:spPr/>
        <p:txBody>
          <a:bodyPr/>
          <a:lstStyle/>
          <a:p>
            <a:pPr eaLnBrk="1" hangingPunct="1"/>
            <a:endParaRPr lang="es-ES"/>
          </a:p>
        </p:txBody>
      </p:sp>
      <p:pic>
        <p:nvPicPr>
          <p:cNvPr id="37892" name="Imagen 2" descr="Imagen que contiene nieve&#10;&#10;Descripción generada automáticamente"/>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7893" name="Text Box 5"/>
          <p:cNvSpPr txBox="1">
            <a:spLocks noChangeArrowheads="1"/>
          </p:cNvSpPr>
          <p:nvPr/>
        </p:nvSpPr>
        <p:spPr bwMode="auto">
          <a:xfrm>
            <a:off x="457200" y="430213"/>
            <a:ext cx="10991850" cy="2566987"/>
          </a:xfrm>
          <a:prstGeom prst="rect">
            <a:avLst/>
          </a:prstGeom>
          <a:noFill/>
          <a:ln w="9525">
            <a:noFill/>
            <a:miter lim="800000"/>
            <a:headEnd/>
            <a:tailEnd/>
          </a:ln>
        </p:spPr>
        <p:txBody>
          <a:bodyPr>
            <a:spAutoFit/>
          </a:bodyPr>
          <a:lstStyle/>
          <a:p>
            <a:pPr>
              <a:spcBef>
                <a:spcPct val="50000"/>
              </a:spcBef>
            </a:pPr>
            <a:r>
              <a:rPr lang="es-CL"/>
              <a:t>El SO</a:t>
            </a:r>
            <a:r>
              <a:rPr lang="es-CL" baseline="-25000"/>
              <a:t>3</a:t>
            </a:r>
            <a:r>
              <a:rPr lang="es-CL"/>
              <a:t> y SO</a:t>
            </a:r>
            <a:r>
              <a:rPr lang="es-CL" baseline="-25000"/>
              <a:t>2</a:t>
            </a:r>
            <a:r>
              <a:rPr lang="es-CL"/>
              <a:t> generados por la descomposición del sulfato ferroso (o férrico) reaccionan por sobre 600°C con espodumeno </a:t>
            </a:r>
            <a:r>
              <a:rPr lang="es-CL">
                <a:sym typeface="Symbol" pitchFamily="18" charset="2"/>
              </a:rPr>
              <a:t> para formar sulfatos de litio y aluminio, hematita (o magnetita) y sílice:</a:t>
            </a:r>
          </a:p>
          <a:p>
            <a:pPr>
              <a:spcBef>
                <a:spcPct val="50000"/>
              </a:spcBef>
            </a:pPr>
            <a:endParaRPr lang="es-CL">
              <a:sym typeface="Symbol" pitchFamily="18" charset="2"/>
            </a:endParaRPr>
          </a:p>
          <a:p>
            <a:pPr>
              <a:spcBef>
                <a:spcPct val="50000"/>
              </a:spcBef>
            </a:pPr>
            <a:r>
              <a:rPr lang="es-CL">
                <a:sym typeface="Symbol" pitchFamily="18" charset="2"/>
              </a:rPr>
              <a:t>2LiAl(SiO</a:t>
            </a:r>
            <a:r>
              <a:rPr lang="es-CL" baseline="-25000">
                <a:sym typeface="Symbol" pitchFamily="18" charset="2"/>
              </a:rPr>
              <a:t>3</a:t>
            </a:r>
            <a:r>
              <a:rPr lang="es-CL">
                <a:sym typeface="Symbol" pitchFamily="18" charset="2"/>
              </a:rPr>
              <a:t>)</a:t>
            </a:r>
            <a:r>
              <a:rPr lang="es-CL" baseline="-25000">
                <a:sym typeface="Symbol" pitchFamily="18" charset="2"/>
              </a:rPr>
              <a:t>2</a:t>
            </a:r>
            <a:r>
              <a:rPr lang="es-CL">
                <a:sym typeface="Symbol" pitchFamily="18" charset="2"/>
              </a:rPr>
              <a:t>+4SO</a:t>
            </a:r>
            <a:r>
              <a:rPr lang="es-CL" baseline="-25000">
                <a:sym typeface="Symbol" pitchFamily="18" charset="2"/>
              </a:rPr>
              <a:t>3</a:t>
            </a:r>
            <a:r>
              <a:rPr lang="es-CL">
                <a:sym typeface="Symbol" pitchFamily="18" charset="2"/>
              </a:rPr>
              <a:t>=Li</a:t>
            </a:r>
            <a:r>
              <a:rPr lang="es-CL" baseline="-25000">
                <a:sym typeface="Symbol" pitchFamily="18" charset="2"/>
              </a:rPr>
              <a:t>2</a:t>
            </a:r>
            <a:r>
              <a:rPr lang="es-CL">
                <a:sym typeface="Symbol" pitchFamily="18" charset="2"/>
              </a:rPr>
              <a:t>SO</a:t>
            </a:r>
            <a:r>
              <a:rPr lang="es-CL" baseline="-25000">
                <a:sym typeface="Symbol" pitchFamily="18" charset="2"/>
              </a:rPr>
              <a:t>4</a:t>
            </a:r>
            <a:r>
              <a:rPr lang="es-CL">
                <a:sym typeface="Symbol" pitchFamily="18" charset="2"/>
              </a:rPr>
              <a:t>+Al</a:t>
            </a:r>
            <a:r>
              <a:rPr lang="es-CL" baseline="-25000">
                <a:sym typeface="Symbol" pitchFamily="18" charset="2"/>
              </a:rPr>
              <a:t>2</a:t>
            </a:r>
            <a:r>
              <a:rPr lang="es-CL">
                <a:sym typeface="Symbol" pitchFamily="18" charset="2"/>
              </a:rPr>
              <a:t>(SO</a:t>
            </a:r>
            <a:r>
              <a:rPr lang="es-CL" baseline="-25000">
                <a:sym typeface="Symbol" pitchFamily="18" charset="2"/>
              </a:rPr>
              <a:t>4</a:t>
            </a:r>
            <a:r>
              <a:rPr lang="es-CL">
                <a:sym typeface="Symbol" pitchFamily="18" charset="2"/>
              </a:rPr>
              <a:t>)</a:t>
            </a:r>
            <a:r>
              <a:rPr lang="es-CL" baseline="-25000">
                <a:sym typeface="Symbol" pitchFamily="18" charset="2"/>
              </a:rPr>
              <a:t>3</a:t>
            </a:r>
            <a:r>
              <a:rPr lang="es-CL">
                <a:sym typeface="Symbol" pitchFamily="18" charset="2"/>
              </a:rPr>
              <a:t>+4SiO</a:t>
            </a:r>
            <a:r>
              <a:rPr lang="es-CL" baseline="-25000">
                <a:sym typeface="Symbol" pitchFamily="18" charset="2"/>
              </a:rPr>
              <a:t>2</a:t>
            </a:r>
          </a:p>
          <a:p>
            <a:pPr>
              <a:spcBef>
                <a:spcPct val="50000"/>
              </a:spcBef>
            </a:pPr>
            <a:endParaRPr lang="es-CL" baseline="-25000">
              <a:sym typeface="Symbol" pitchFamily="18" charset="2"/>
            </a:endParaRPr>
          </a:p>
          <a:p>
            <a:pPr>
              <a:spcBef>
                <a:spcPct val="50000"/>
              </a:spcBef>
            </a:pPr>
            <a:r>
              <a:rPr lang="es-CL">
                <a:sym typeface="Symbol" pitchFamily="18" charset="2"/>
              </a:rPr>
              <a:t>2LiAl(SiO</a:t>
            </a:r>
            <a:r>
              <a:rPr lang="es-CL" baseline="-25000">
                <a:sym typeface="Symbol" pitchFamily="18" charset="2"/>
              </a:rPr>
              <a:t>3</a:t>
            </a:r>
            <a:r>
              <a:rPr lang="es-CL">
                <a:sym typeface="Symbol" pitchFamily="18" charset="2"/>
              </a:rPr>
              <a:t>)</a:t>
            </a:r>
            <a:r>
              <a:rPr lang="es-CL" baseline="-25000">
                <a:sym typeface="Symbol" pitchFamily="18" charset="2"/>
              </a:rPr>
              <a:t>2</a:t>
            </a:r>
            <a:r>
              <a:rPr lang="es-CL">
                <a:sym typeface="Symbol" pitchFamily="18" charset="2"/>
              </a:rPr>
              <a:t>+4SO</a:t>
            </a:r>
            <a:r>
              <a:rPr lang="es-CL" baseline="-25000">
                <a:sym typeface="Symbol" pitchFamily="18" charset="2"/>
              </a:rPr>
              <a:t>2</a:t>
            </a:r>
            <a:r>
              <a:rPr lang="es-CL">
                <a:sym typeface="Symbol" pitchFamily="18" charset="2"/>
              </a:rPr>
              <a:t>+2O</a:t>
            </a:r>
            <a:r>
              <a:rPr lang="es-CL" baseline="-25000">
                <a:sym typeface="Symbol" pitchFamily="18" charset="2"/>
              </a:rPr>
              <a:t>2</a:t>
            </a:r>
            <a:r>
              <a:rPr lang="es-CL">
                <a:sym typeface="Symbol" pitchFamily="18" charset="2"/>
              </a:rPr>
              <a:t>=Li</a:t>
            </a:r>
            <a:r>
              <a:rPr lang="es-CL" baseline="-25000">
                <a:sym typeface="Symbol" pitchFamily="18" charset="2"/>
              </a:rPr>
              <a:t>2</a:t>
            </a:r>
            <a:r>
              <a:rPr lang="es-CL">
                <a:sym typeface="Symbol" pitchFamily="18" charset="2"/>
              </a:rPr>
              <a:t>SO</a:t>
            </a:r>
            <a:r>
              <a:rPr lang="es-CL" baseline="-25000">
                <a:sym typeface="Symbol" pitchFamily="18" charset="2"/>
              </a:rPr>
              <a:t>4</a:t>
            </a:r>
            <a:r>
              <a:rPr lang="es-CL">
                <a:sym typeface="Symbol" pitchFamily="18" charset="2"/>
              </a:rPr>
              <a:t>+Al</a:t>
            </a:r>
            <a:r>
              <a:rPr lang="es-CL" baseline="-25000">
                <a:sym typeface="Symbol" pitchFamily="18" charset="2"/>
              </a:rPr>
              <a:t>2</a:t>
            </a:r>
            <a:r>
              <a:rPr lang="es-CL">
                <a:sym typeface="Symbol" pitchFamily="18" charset="2"/>
              </a:rPr>
              <a:t>(SO</a:t>
            </a:r>
            <a:r>
              <a:rPr lang="es-CL" baseline="-25000">
                <a:sym typeface="Symbol" pitchFamily="18" charset="2"/>
              </a:rPr>
              <a:t>4</a:t>
            </a:r>
            <a:r>
              <a:rPr lang="es-CL">
                <a:sym typeface="Symbol" pitchFamily="18" charset="2"/>
              </a:rPr>
              <a:t>)</a:t>
            </a:r>
            <a:r>
              <a:rPr lang="es-CL" baseline="-25000">
                <a:sym typeface="Symbol" pitchFamily="18" charset="2"/>
              </a:rPr>
              <a:t>3</a:t>
            </a:r>
            <a:r>
              <a:rPr lang="es-CL">
                <a:sym typeface="Symbol" pitchFamily="18" charset="2"/>
              </a:rPr>
              <a:t>+4SiO</a:t>
            </a:r>
            <a:r>
              <a:rPr lang="es-CL" baseline="-25000">
                <a:sym typeface="Symbol" pitchFamily="18" charset="2"/>
              </a:rPr>
              <a:t>2</a:t>
            </a:r>
          </a:p>
          <a:p>
            <a:pPr>
              <a:spcBef>
                <a:spcPct val="50000"/>
              </a:spcBef>
            </a:pPr>
            <a:endParaRPr lang="es-CL">
              <a:sym typeface="Symbol" pitchFamily="18" charset="2"/>
            </a:endParaRPr>
          </a:p>
        </p:txBody>
      </p:sp>
      <p:sp>
        <p:nvSpPr>
          <p:cNvPr id="37894" name="Text Box 6"/>
          <p:cNvSpPr txBox="1">
            <a:spLocks noChangeArrowheads="1"/>
          </p:cNvSpPr>
          <p:nvPr/>
        </p:nvSpPr>
        <p:spPr bwMode="auto">
          <a:xfrm>
            <a:off x="493713" y="2632075"/>
            <a:ext cx="10167937" cy="2705100"/>
          </a:xfrm>
          <a:prstGeom prst="rect">
            <a:avLst/>
          </a:prstGeom>
          <a:noFill/>
          <a:ln w="9525">
            <a:noFill/>
            <a:miter lim="800000"/>
            <a:headEnd/>
            <a:tailEnd/>
          </a:ln>
        </p:spPr>
        <p:txBody>
          <a:bodyPr>
            <a:spAutoFit/>
          </a:bodyPr>
          <a:lstStyle/>
          <a:p>
            <a:pPr>
              <a:spcBef>
                <a:spcPct val="50000"/>
              </a:spcBef>
            </a:pPr>
            <a:endParaRPr lang="es-CL"/>
          </a:p>
          <a:p>
            <a:pPr>
              <a:spcBef>
                <a:spcPct val="50000"/>
              </a:spcBef>
            </a:pPr>
            <a:endParaRPr lang="es-CL"/>
          </a:p>
          <a:p>
            <a:pPr>
              <a:spcBef>
                <a:spcPct val="50000"/>
              </a:spcBef>
            </a:pPr>
            <a:r>
              <a:rPr lang="es-CL"/>
              <a:t>Las reacciones globales con sulfato ferroso anhidro son las siguientes:</a:t>
            </a:r>
          </a:p>
          <a:p>
            <a:pPr>
              <a:spcBef>
                <a:spcPct val="50000"/>
              </a:spcBef>
            </a:pPr>
            <a:r>
              <a:rPr lang="es-CL">
                <a:sym typeface="Symbol" pitchFamily="18" charset="2"/>
              </a:rPr>
              <a:t>2LiAl(SiO</a:t>
            </a:r>
            <a:r>
              <a:rPr lang="es-CL" baseline="-25000">
                <a:sym typeface="Symbol" pitchFamily="18" charset="2"/>
              </a:rPr>
              <a:t>3</a:t>
            </a:r>
            <a:r>
              <a:rPr lang="es-CL">
                <a:sym typeface="Symbol" pitchFamily="18" charset="2"/>
              </a:rPr>
              <a:t>)</a:t>
            </a:r>
            <a:r>
              <a:rPr lang="es-CL" baseline="-25000">
                <a:sym typeface="Symbol" pitchFamily="18" charset="2"/>
              </a:rPr>
              <a:t>2</a:t>
            </a:r>
            <a:r>
              <a:rPr lang="es-CL">
                <a:sym typeface="Symbol" pitchFamily="18" charset="2"/>
              </a:rPr>
              <a:t>+4FeSO</a:t>
            </a:r>
            <a:r>
              <a:rPr lang="es-CL" baseline="-25000">
                <a:sym typeface="Symbol" pitchFamily="18" charset="2"/>
              </a:rPr>
              <a:t>4</a:t>
            </a:r>
            <a:r>
              <a:rPr lang="es-CL">
                <a:sym typeface="Symbol" pitchFamily="18" charset="2"/>
              </a:rPr>
              <a:t>+O</a:t>
            </a:r>
            <a:r>
              <a:rPr lang="es-CL" baseline="-25000">
                <a:sym typeface="Symbol" pitchFamily="18" charset="2"/>
              </a:rPr>
              <a:t>2</a:t>
            </a:r>
            <a:r>
              <a:rPr lang="es-CL">
                <a:sym typeface="Symbol" pitchFamily="18" charset="2"/>
              </a:rPr>
              <a:t>=Li</a:t>
            </a:r>
            <a:r>
              <a:rPr lang="es-CL" baseline="-25000">
                <a:sym typeface="Symbol" pitchFamily="18" charset="2"/>
              </a:rPr>
              <a:t>2</a:t>
            </a:r>
            <a:r>
              <a:rPr lang="es-CL">
                <a:sym typeface="Symbol" pitchFamily="18" charset="2"/>
              </a:rPr>
              <a:t>SO</a:t>
            </a:r>
            <a:r>
              <a:rPr lang="es-CL" baseline="-25000">
                <a:sym typeface="Symbol" pitchFamily="18" charset="2"/>
              </a:rPr>
              <a:t>4</a:t>
            </a:r>
            <a:r>
              <a:rPr lang="es-CL">
                <a:sym typeface="Symbol" pitchFamily="18" charset="2"/>
              </a:rPr>
              <a:t>+Al</a:t>
            </a:r>
            <a:r>
              <a:rPr lang="es-CL" baseline="-25000">
                <a:sym typeface="Symbol" pitchFamily="18" charset="2"/>
              </a:rPr>
              <a:t>2</a:t>
            </a:r>
            <a:r>
              <a:rPr lang="es-CL">
                <a:sym typeface="Symbol" pitchFamily="18" charset="2"/>
              </a:rPr>
              <a:t>(SO</a:t>
            </a:r>
            <a:r>
              <a:rPr lang="es-CL" baseline="-25000">
                <a:sym typeface="Symbol" pitchFamily="18" charset="2"/>
              </a:rPr>
              <a:t>4</a:t>
            </a:r>
            <a:r>
              <a:rPr lang="es-CL">
                <a:sym typeface="Symbol" pitchFamily="18" charset="2"/>
              </a:rPr>
              <a:t>)</a:t>
            </a:r>
            <a:r>
              <a:rPr lang="es-CL" baseline="-25000">
                <a:sym typeface="Symbol" pitchFamily="18" charset="2"/>
              </a:rPr>
              <a:t>3</a:t>
            </a:r>
            <a:r>
              <a:rPr lang="es-CL">
                <a:sym typeface="Symbol" pitchFamily="18" charset="2"/>
              </a:rPr>
              <a:t>+2Fe</a:t>
            </a:r>
            <a:r>
              <a:rPr lang="es-CL" baseline="-25000">
                <a:sym typeface="Symbol" pitchFamily="18" charset="2"/>
              </a:rPr>
              <a:t>2</a:t>
            </a:r>
            <a:r>
              <a:rPr lang="es-CL">
                <a:sym typeface="Symbol" pitchFamily="18" charset="2"/>
              </a:rPr>
              <a:t>O</a:t>
            </a:r>
            <a:r>
              <a:rPr lang="es-CL" baseline="-25000">
                <a:sym typeface="Symbol" pitchFamily="18" charset="2"/>
              </a:rPr>
              <a:t>3</a:t>
            </a:r>
            <a:r>
              <a:rPr lang="es-CL">
                <a:sym typeface="Symbol" pitchFamily="18" charset="2"/>
              </a:rPr>
              <a:t>+4SiO</a:t>
            </a:r>
            <a:r>
              <a:rPr lang="es-CL" baseline="-25000">
                <a:sym typeface="Symbol" pitchFamily="18" charset="2"/>
              </a:rPr>
              <a:t>2</a:t>
            </a:r>
          </a:p>
          <a:p>
            <a:pPr>
              <a:spcBef>
                <a:spcPct val="50000"/>
              </a:spcBef>
            </a:pPr>
            <a:endParaRPr lang="es-CL" baseline="-25000">
              <a:sym typeface="Symbol" pitchFamily="18" charset="2"/>
            </a:endParaRPr>
          </a:p>
          <a:p>
            <a:pPr>
              <a:spcBef>
                <a:spcPct val="50000"/>
              </a:spcBef>
            </a:pPr>
            <a:r>
              <a:rPr lang="es-CL"/>
              <a:t>3LiAl(SiO</a:t>
            </a:r>
            <a:r>
              <a:rPr lang="es-CL" baseline="-25000"/>
              <a:t>3</a:t>
            </a:r>
            <a:r>
              <a:rPr lang="es-CL"/>
              <a:t>)</a:t>
            </a:r>
            <a:r>
              <a:rPr lang="es-CL" baseline="-25000"/>
              <a:t>2</a:t>
            </a:r>
            <a:r>
              <a:rPr lang="es-CL"/>
              <a:t>+6FeSO</a:t>
            </a:r>
            <a:r>
              <a:rPr lang="es-CL" baseline="-25000"/>
              <a:t>4</a:t>
            </a:r>
            <a:r>
              <a:rPr lang="es-CL"/>
              <a:t>+O</a:t>
            </a:r>
            <a:r>
              <a:rPr lang="es-CL" baseline="-25000"/>
              <a:t>2</a:t>
            </a:r>
            <a:r>
              <a:rPr lang="es-CL"/>
              <a:t>=1.5Li</a:t>
            </a:r>
            <a:r>
              <a:rPr lang="es-CL" baseline="-25000"/>
              <a:t>2</a:t>
            </a:r>
            <a:r>
              <a:rPr lang="es-CL"/>
              <a:t>SO</a:t>
            </a:r>
            <a:r>
              <a:rPr lang="es-CL" baseline="-25000"/>
              <a:t>4</a:t>
            </a:r>
            <a:r>
              <a:rPr lang="es-CL"/>
              <a:t>+1.5Al</a:t>
            </a:r>
            <a:r>
              <a:rPr lang="es-CL" baseline="-25000"/>
              <a:t>2</a:t>
            </a:r>
            <a:r>
              <a:rPr lang="es-CL"/>
              <a:t>(SO</a:t>
            </a:r>
            <a:r>
              <a:rPr lang="es-CL" baseline="-25000"/>
              <a:t>4</a:t>
            </a:r>
            <a:r>
              <a:rPr lang="es-CL"/>
              <a:t>)</a:t>
            </a:r>
            <a:r>
              <a:rPr lang="es-CL" baseline="-25000"/>
              <a:t>3</a:t>
            </a:r>
            <a:r>
              <a:rPr lang="es-CL"/>
              <a:t>+2Fe</a:t>
            </a:r>
            <a:r>
              <a:rPr lang="es-CL" baseline="-25000"/>
              <a:t>3</a:t>
            </a:r>
            <a:r>
              <a:rPr lang="es-CL"/>
              <a:t>O</a:t>
            </a:r>
            <a:r>
              <a:rPr lang="es-CL" baseline="-25000"/>
              <a:t>4</a:t>
            </a:r>
            <a:r>
              <a:rPr lang="es-CL"/>
              <a:t>+6SiO</a:t>
            </a:r>
            <a:r>
              <a:rPr lang="es-CL" baseline="-25000"/>
              <a:t>2</a:t>
            </a:r>
          </a:p>
          <a:p>
            <a:pPr>
              <a:spcBef>
                <a:spcPct val="50000"/>
              </a:spcBef>
            </a:pPr>
            <a:endParaRPr lang="es-ES"/>
          </a:p>
        </p:txBody>
      </p:sp>
      <p:sp>
        <p:nvSpPr>
          <p:cNvPr id="37895" name="Text Box 7"/>
          <p:cNvSpPr txBox="1">
            <a:spLocks noChangeArrowheads="1"/>
          </p:cNvSpPr>
          <p:nvPr/>
        </p:nvSpPr>
        <p:spPr bwMode="auto">
          <a:xfrm>
            <a:off x="11310938" y="119063"/>
            <a:ext cx="512762" cy="366712"/>
          </a:xfrm>
          <a:prstGeom prst="rect">
            <a:avLst/>
          </a:prstGeom>
          <a:noFill/>
          <a:ln w="9525">
            <a:noFill/>
            <a:miter lim="800000"/>
            <a:headEnd/>
            <a:tailEnd/>
          </a:ln>
        </p:spPr>
        <p:txBody>
          <a:bodyPr>
            <a:spAutoFit/>
          </a:bodyPr>
          <a:lstStyle/>
          <a:p>
            <a:pPr>
              <a:spcBef>
                <a:spcPct val="50000"/>
              </a:spcBef>
            </a:pPr>
            <a:r>
              <a:rPr lang="es-CL"/>
              <a:t>18</a:t>
            </a:r>
            <a:endParaRPr lang="es-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5"/>
          <p:cNvSpPr>
            <a:spLocks noGrp="1"/>
          </p:cNvSpPr>
          <p:nvPr>
            <p:ph type="sldNum" sz="quarter" idx="12"/>
          </p:nvPr>
        </p:nvSpPr>
        <p:spPr/>
        <p:txBody>
          <a:bodyPr/>
          <a:lstStyle/>
          <a:p>
            <a:pPr>
              <a:defRPr/>
            </a:pPr>
            <a:fld id="{D90210DB-8A96-4396-A179-C995A7814158}" type="slidenum">
              <a:rPr lang="es-CL"/>
              <a:pPr>
                <a:defRPr/>
              </a:pPr>
              <a:t>18</a:t>
            </a:fld>
            <a:endParaRPr lang="es-CL"/>
          </a:p>
        </p:txBody>
      </p:sp>
      <p:sp>
        <p:nvSpPr>
          <p:cNvPr id="30727" name="Rectangle 2"/>
          <p:cNvSpPr>
            <a:spLocks noGrp="1"/>
          </p:cNvSpPr>
          <p:nvPr>
            <p:ph type="title"/>
          </p:nvPr>
        </p:nvSpPr>
        <p:spPr/>
        <p:txBody>
          <a:bodyPr/>
          <a:lstStyle/>
          <a:p>
            <a:pPr eaLnBrk="1" hangingPunct="1"/>
            <a:endParaRPr lang="es-ES"/>
          </a:p>
        </p:txBody>
      </p:sp>
      <p:sp>
        <p:nvSpPr>
          <p:cNvPr id="30728" name="Rectangle 3"/>
          <p:cNvSpPr>
            <a:spLocks noGrp="1"/>
          </p:cNvSpPr>
          <p:nvPr>
            <p:ph type="body" idx="1"/>
          </p:nvPr>
        </p:nvSpPr>
        <p:spPr/>
        <p:txBody>
          <a:bodyPr/>
          <a:lstStyle/>
          <a:p>
            <a:pPr eaLnBrk="1" hangingPunct="1"/>
            <a:endParaRPr lang="es-ES"/>
          </a:p>
        </p:txBody>
      </p:sp>
      <p:pic>
        <p:nvPicPr>
          <p:cNvPr id="30729" name="Imagen 2" descr="Imagen que contiene nieve&#10;&#10;Descripción generada automáticamente"/>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30730" name="Rectangle 6"/>
          <p:cNvSpPr>
            <a:spLocks noChangeArrowheads="1"/>
          </p:cNvSpPr>
          <p:nvPr/>
        </p:nvSpPr>
        <p:spPr bwMode="auto">
          <a:xfrm>
            <a:off x="0" y="-155575"/>
            <a:ext cx="12192000" cy="0"/>
          </a:xfrm>
          <a:prstGeom prst="rect">
            <a:avLst/>
          </a:prstGeom>
          <a:noFill/>
          <a:ln w="9525">
            <a:noFill/>
            <a:miter lim="800000"/>
            <a:headEnd/>
            <a:tailEnd/>
          </a:ln>
        </p:spPr>
        <p:txBody>
          <a:bodyPr wrap="none" anchor="ctr">
            <a:spAutoFit/>
          </a:bodyPr>
          <a:lstStyle/>
          <a:p>
            <a:endParaRPr lang="es-ES"/>
          </a:p>
        </p:txBody>
      </p:sp>
      <p:graphicFrame>
        <p:nvGraphicFramePr>
          <p:cNvPr id="30725" name="Object 5"/>
          <p:cNvGraphicFramePr>
            <a:graphicFrameLocks noChangeAspect="1"/>
          </p:cNvGraphicFramePr>
          <p:nvPr/>
        </p:nvGraphicFramePr>
        <p:xfrm>
          <a:off x="3419475" y="127000"/>
          <a:ext cx="5018088" cy="5670550"/>
        </p:xfrm>
        <a:graphic>
          <a:graphicData uri="http://schemas.openxmlformats.org/presentationml/2006/ole">
            <mc:AlternateContent xmlns:mc="http://schemas.openxmlformats.org/markup-compatibility/2006">
              <mc:Choice xmlns:v="urn:schemas-microsoft-com:vml" Requires="v">
                <p:oleObj spid="_x0000_s30727" r:id="rId4" imgW="9601200" imgH="4048125" progId="">
                  <p:embed/>
                </p:oleObj>
              </mc:Choice>
              <mc:Fallback>
                <p:oleObj r:id="rId4" imgW="9601200" imgH="4048125"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l="33015" t="941" r="32965" b="7898"/>
                      <a:stretch>
                        <a:fillRect/>
                      </a:stretch>
                    </p:blipFill>
                    <p:spPr bwMode="auto">
                      <a:xfrm>
                        <a:off x="3419475" y="127000"/>
                        <a:ext cx="5018088" cy="567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1" name="Text Box 11"/>
          <p:cNvSpPr txBox="1">
            <a:spLocks noChangeArrowheads="1"/>
          </p:cNvSpPr>
          <p:nvPr/>
        </p:nvSpPr>
        <p:spPr bwMode="auto">
          <a:xfrm>
            <a:off x="10552113" y="412750"/>
            <a:ext cx="512762" cy="366713"/>
          </a:xfrm>
          <a:prstGeom prst="rect">
            <a:avLst/>
          </a:prstGeom>
          <a:noFill/>
          <a:ln w="9525">
            <a:noFill/>
            <a:miter lim="800000"/>
            <a:headEnd/>
            <a:tailEnd/>
          </a:ln>
        </p:spPr>
        <p:txBody>
          <a:bodyPr>
            <a:spAutoFit/>
          </a:bodyPr>
          <a:lstStyle/>
          <a:p>
            <a:pPr>
              <a:spcBef>
                <a:spcPct val="50000"/>
              </a:spcBef>
            </a:pPr>
            <a:r>
              <a:rPr lang="es-CL"/>
              <a:t>19</a:t>
            </a:r>
            <a:endParaRPr lang="es-ES"/>
          </a:p>
        </p:txBody>
      </p:sp>
      <p:sp>
        <p:nvSpPr>
          <p:cNvPr id="30732" name="Text Box 12"/>
          <p:cNvSpPr txBox="1">
            <a:spLocks noChangeArrowheads="1"/>
          </p:cNvSpPr>
          <p:nvPr/>
        </p:nvSpPr>
        <p:spPr bwMode="auto">
          <a:xfrm>
            <a:off x="2578100" y="5943600"/>
            <a:ext cx="6904038" cy="366713"/>
          </a:xfrm>
          <a:prstGeom prst="rect">
            <a:avLst/>
          </a:prstGeom>
          <a:noFill/>
          <a:ln w="9525">
            <a:noFill/>
            <a:miter lim="800000"/>
            <a:headEnd/>
            <a:tailEnd/>
          </a:ln>
        </p:spPr>
        <p:txBody>
          <a:bodyPr>
            <a:spAutoFit/>
          </a:bodyPr>
          <a:lstStyle/>
          <a:p>
            <a:pPr>
              <a:spcBef>
                <a:spcPct val="50000"/>
              </a:spcBef>
            </a:pPr>
            <a:r>
              <a:rPr lang="es-CL" b="1"/>
              <a:t>Obtención de carbonato de litio desde espodumeno con SO</a:t>
            </a:r>
            <a:r>
              <a:rPr lang="es-CL" b="1" baseline="-25000"/>
              <a:t>3</a:t>
            </a:r>
            <a:endParaRPr lang="es-ES" b="1" baseline="-25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5"/>
          <p:cNvSpPr>
            <a:spLocks noGrp="1"/>
          </p:cNvSpPr>
          <p:nvPr>
            <p:ph type="sldNum" sz="quarter" idx="12"/>
          </p:nvPr>
        </p:nvSpPr>
        <p:spPr/>
        <p:txBody>
          <a:bodyPr/>
          <a:lstStyle/>
          <a:p>
            <a:pPr>
              <a:defRPr/>
            </a:pPr>
            <a:fld id="{CEE4CBF8-C9C0-4EEE-B3B0-EF05878BE189}" type="slidenum">
              <a:rPr lang="es-CL"/>
              <a:pPr>
                <a:defRPr/>
              </a:pPr>
              <a:t>19</a:t>
            </a:fld>
            <a:endParaRPr lang="es-CL"/>
          </a:p>
        </p:txBody>
      </p:sp>
      <p:sp>
        <p:nvSpPr>
          <p:cNvPr id="40962" name="Rectangle 2"/>
          <p:cNvSpPr>
            <a:spLocks noGrp="1"/>
          </p:cNvSpPr>
          <p:nvPr>
            <p:ph type="title"/>
          </p:nvPr>
        </p:nvSpPr>
        <p:spPr/>
        <p:txBody>
          <a:bodyPr/>
          <a:lstStyle/>
          <a:p>
            <a:pPr eaLnBrk="1" hangingPunct="1"/>
            <a:endParaRPr lang="es-ES"/>
          </a:p>
        </p:txBody>
      </p:sp>
      <p:sp>
        <p:nvSpPr>
          <p:cNvPr id="40963" name="Rectangle 3"/>
          <p:cNvSpPr>
            <a:spLocks noGrp="1"/>
          </p:cNvSpPr>
          <p:nvPr>
            <p:ph type="body" idx="1"/>
          </p:nvPr>
        </p:nvSpPr>
        <p:spPr/>
        <p:txBody>
          <a:bodyPr/>
          <a:lstStyle/>
          <a:p>
            <a:pPr eaLnBrk="1" hangingPunct="1"/>
            <a:endParaRPr lang="es-ES"/>
          </a:p>
        </p:txBody>
      </p:sp>
      <p:pic>
        <p:nvPicPr>
          <p:cNvPr id="40964" name="Imagen 2" descr="Imagen que contiene nieve&#10;&#10;Descripción generada automáticamente"/>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0965" name="Text Box 5"/>
          <p:cNvSpPr txBox="1">
            <a:spLocks noChangeArrowheads="1"/>
          </p:cNvSpPr>
          <p:nvPr/>
        </p:nvSpPr>
        <p:spPr bwMode="auto">
          <a:xfrm>
            <a:off x="758825" y="293688"/>
            <a:ext cx="10460038" cy="641350"/>
          </a:xfrm>
          <a:prstGeom prst="rect">
            <a:avLst/>
          </a:prstGeom>
          <a:noFill/>
          <a:ln w="9525">
            <a:noFill/>
            <a:miter lim="800000"/>
            <a:headEnd/>
            <a:tailEnd/>
          </a:ln>
        </p:spPr>
        <p:txBody>
          <a:bodyPr>
            <a:spAutoFit/>
          </a:bodyPr>
          <a:lstStyle/>
          <a:p>
            <a:pPr algn="just">
              <a:spcBef>
                <a:spcPct val="50000"/>
              </a:spcBef>
            </a:pPr>
            <a:r>
              <a:rPr lang="es-CL" b="1"/>
              <a:t>PROCESO PARA LA OBTENCIÓN DE LITIO METÁLICO DESDE CARBONATO DE LITIO POR REACCIÓN CON ALUMINIO LÍQUIDO</a:t>
            </a:r>
            <a:endParaRPr lang="es-ES" b="1"/>
          </a:p>
        </p:txBody>
      </p:sp>
      <p:sp>
        <p:nvSpPr>
          <p:cNvPr id="40966" name="Text Box 6"/>
          <p:cNvSpPr txBox="1">
            <a:spLocks noChangeArrowheads="1"/>
          </p:cNvSpPr>
          <p:nvPr/>
        </p:nvSpPr>
        <p:spPr bwMode="auto">
          <a:xfrm>
            <a:off x="657225" y="965200"/>
            <a:ext cx="10588625" cy="5454650"/>
          </a:xfrm>
          <a:prstGeom prst="rect">
            <a:avLst/>
          </a:prstGeom>
          <a:noFill/>
          <a:ln w="9525">
            <a:noFill/>
            <a:miter lim="800000"/>
            <a:headEnd/>
            <a:tailEnd/>
          </a:ln>
        </p:spPr>
        <p:txBody>
          <a:bodyPr>
            <a:spAutoFit/>
          </a:bodyPr>
          <a:lstStyle/>
          <a:p>
            <a:pPr algn="just">
              <a:spcBef>
                <a:spcPct val="50000"/>
              </a:spcBef>
            </a:pPr>
            <a:r>
              <a:rPr lang="es-CL"/>
              <a:t>La alúmina (Al</a:t>
            </a:r>
            <a:r>
              <a:rPr lang="es-CL" baseline="-25000"/>
              <a:t>2</a:t>
            </a:r>
            <a:r>
              <a:rPr lang="es-CL"/>
              <a:t>O</a:t>
            </a:r>
            <a:r>
              <a:rPr lang="es-CL" baseline="-25000"/>
              <a:t>3</a:t>
            </a:r>
            <a:r>
              <a:rPr lang="es-CL"/>
              <a:t>) es posible clorarla para producir monocloruro de aluminio (AlCl) en presencia de carbón y tricloruro de aluminio a 1100-1200°C, de acuerdo a la reacción:</a:t>
            </a:r>
          </a:p>
          <a:p>
            <a:pPr algn="just">
              <a:spcBef>
                <a:spcPct val="50000"/>
              </a:spcBef>
            </a:pPr>
            <a:r>
              <a:rPr lang="es-CL"/>
              <a:t>Al</a:t>
            </a:r>
            <a:r>
              <a:rPr lang="es-CL" baseline="-25000"/>
              <a:t>2</a:t>
            </a:r>
            <a:r>
              <a:rPr lang="es-CL"/>
              <a:t>O</a:t>
            </a:r>
            <a:r>
              <a:rPr lang="es-CL" baseline="-25000"/>
              <a:t>3(s)</a:t>
            </a:r>
            <a:r>
              <a:rPr lang="es-CL"/>
              <a:t>+3C</a:t>
            </a:r>
            <a:r>
              <a:rPr lang="es-CL" baseline="-25000"/>
              <a:t>(8)</a:t>
            </a:r>
            <a:r>
              <a:rPr lang="es-CL"/>
              <a:t>+AlCl</a:t>
            </a:r>
            <a:r>
              <a:rPr lang="es-CL" baseline="-25000"/>
              <a:t>3(g)</a:t>
            </a:r>
            <a:r>
              <a:rPr lang="es-CL"/>
              <a:t>=3AlCl</a:t>
            </a:r>
            <a:r>
              <a:rPr lang="es-CL" baseline="-25000"/>
              <a:t>(g)</a:t>
            </a:r>
            <a:r>
              <a:rPr lang="es-CL"/>
              <a:t>+3CO</a:t>
            </a:r>
            <a:r>
              <a:rPr lang="es-CL" baseline="-25000"/>
              <a:t>(g)</a:t>
            </a:r>
          </a:p>
          <a:p>
            <a:pPr algn="just">
              <a:spcBef>
                <a:spcPct val="50000"/>
              </a:spcBef>
            </a:pPr>
            <a:endParaRPr lang="es-CL" baseline="-25000"/>
          </a:p>
          <a:p>
            <a:pPr algn="just">
              <a:spcBef>
                <a:spcPct val="50000"/>
              </a:spcBef>
            </a:pPr>
            <a:r>
              <a:rPr lang="es-CL"/>
              <a:t>El AlCl</a:t>
            </a:r>
            <a:r>
              <a:rPr lang="es-CL" baseline="-25000"/>
              <a:t>3</a:t>
            </a:r>
            <a:r>
              <a:rPr lang="es-CL"/>
              <a:t> gaseoso se enfría a 700°C para dismutar el AlCl</a:t>
            </a:r>
            <a:r>
              <a:rPr lang="es-CL" baseline="-25000"/>
              <a:t>3</a:t>
            </a:r>
            <a:r>
              <a:rPr lang="es-CL"/>
              <a:t> según:</a:t>
            </a:r>
          </a:p>
          <a:p>
            <a:pPr algn="just">
              <a:spcBef>
                <a:spcPct val="50000"/>
              </a:spcBef>
            </a:pPr>
            <a:r>
              <a:rPr lang="es-CL"/>
              <a:t>3AlCl</a:t>
            </a:r>
            <a:r>
              <a:rPr lang="es-CL" baseline="-25000"/>
              <a:t>(g)</a:t>
            </a:r>
            <a:r>
              <a:rPr lang="es-CL"/>
              <a:t>=AlCl</a:t>
            </a:r>
            <a:r>
              <a:rPr lang="es-CL" baseline="-25000"/>
              <a:t>3(g)</a:t>
            </a:r>
            <a:r>
              <a:rPr lang="es-CL"/>
              <a:t>+2Al</a:t>
            </a:r>
            <a:r>
              <a:rPr lang="es-CL" baseline="-25000"/>
              <a:t>(l)</a:t>
            </a:r>
          </a:p>
          <a:p>
            <a:pPr algn="just">
              <a:spcBef>
                <a:spcPct val="50000"/>
              </a:spcBef>
            </a:pPr>
            <a:endParaRPr lang="es-CL" baseline="-25000"/>
          </a:p>
          <a:p>
            <a:pPr algn="just">
              <a:spcBef>
                <a:spcPct val="50000"/>
              </a:spcBef>
            </a:pPr>
            <a:r>
              <a:rPr lang="es-CL"/>
              <a:t>El AlC</a:t>
            </a:r>
            <a:r>
              <a:rPr lang="es-CL" baseline="-25000"/>
              <a:t>l3</a:t>
            </a:r>
            <a:r>
              <a:rPr lang="es-CL"/>
              <a:t> generado se recicla a la etapa anterior</a:t>
            </a:r>
          </a:p>
          <a:p>
            <a:pPr algn="just">
              <a:spcBef>
                <a:spcPct val="50000"/>
              </a:spcBef>
            </a:pPr>
            <a:endParaRPr lang="es-CL"/>
          </a:p>
          <a:p>
            <a:pPr algn="just">
              <a:spcBef>
                <a:spcPct val="50000"/>
              </a:spcBef>
            </a:pPr>
            <a:r>
              <a:rPr lang="es-CL"/>
              <a:t>El aluminio líquido formado reacciona con el carbonato en litio:</a:t>
            </a:r>
          </a:p>
          <a:p>
            <a:pPr algn="just">
              <a:spcBef>
                <a:spcPct val="50000"/>
              </a:spcBef>
            </a:pPr>
            <a:r>
              <a:rPr lang="es-CL"/>
              <a:t>3Li</a:t>
            </a:r>
            <a:r>
              <a:rPr lang="es-CL" baseline="-25000"/>
              <a:t>2</a:t>
            </a:r>
            <a:r>
              <a:rPr lang="es-CL"/>
              <a:t>CO</a:t>
            </a:r>
            <a:r>
              <a:rPr lang="es-CL" baseline="-25000"/>
              <a:t>3(l)</a:t>
            </a:r>
            <a:r>
              <a:rPr lang="es-CL"/>
              <a:t>+2Al</a:t>
            </a:r>
            <a:r>
              <a:rPr lang="es-CL" baseline="-25000"/>
              <a:t>(l)</a:t>
            </a:r>
            <a:r>
              <a:rPr lang="es-CL"/>
              <a:t>=6Li</a:t>
            </a:r>
            <a:r>
              <a:rPr lang="es-CL" baseline="-25000"/>
              <a:t>(l,g)</a:t>
            </a:r>
            <a:r>
              <a:rPr lang="es-CL"/>
              <a:t>+Al</a:t>
            </a:r>
            <a:r>
              <a:rPr lang="es-CL" baseline="-25000"/>
              <a:t>2</a:t>
            </a:r>
            <a:r>
              <a:rPr lang="es-CL"/>
              <a:t>O</a:t>
            </a:r>
            <a:r>
              <a:rPr lang="es-CL" baseline="-25000"/>
              <a:t>3(s)</a:t>
            </a:r>
            <a:r>
              <a:rPr lang="es-CL"/>
              <a:t>+3CO</a:t>
            </a:r>
            <a:r>
              <a:rPr lang="es-CL" baseline="-25000"/>
              <a:t>2(g)</a:t>
            </a:r>
          </a:p>
          <a:p>
            <a:pPr algn="just">
              <a:spcBef>
                <a:spcPct val="50000"/>
              </a:spcBef>
            </a:pPr>
            <a:endParaRPr lang="es-CL" baseline="-25000"/>
          </a:p>
          <a:p>
            <a:pPr algn="just">
              <a:spcBef>
                <a:spcPct val="50000"/>
              </a:spcBef>
            </a:pPr>
            <a:r>
              <a:rPr lang="es-CL"/>
              <a:t>El litio se separa del Al</a:t>
            </a:r>
            <a:r>
              <a:rPr lang="es-CL" baseline="-25000"/>
              <a:t>2</a:t>
            </a:r>
            <a:r>
              <a:rPr lang="es-CL"/>
              <a:t>O</a:t>
            </a:r>
            <a:r>
              <a:rPr lang="es-CL" baseline="-25000"/>
              <a:t>3</a:t>
            </a:r>
            <a:r>
              <a:rPr lang="es-CL"/>
              <a:t> el cual se recicla a la primera etapa.</a:t>
            </a:r>
          </a:p>
          <a:p>
            <a:pPr algn="just">
              <a:spcBef>
                <a:spcPct val="50000"/>
              </a:spcBef>
            </a:pPr>
            <a:r>
              <a:rPr lang="es-CL"/>
              <a:t>Esta reacción tiene una temperatura de inversión de 570°C de manera que debe ser efectuada por sobre 1200°C para tener una rápida cinética.</a:t>
            </a:r>
            <a:endParaRPr lang="es-ES"/>
          </a:p>
        </p:txBody>
      </p:sp>
      <p:sp>
        <p:nvSpPr>
          <p:cNvPr id="40967" name="Text Box 8"/>
          <p:cNvSpPr txBox="1">
            <a:spLocks noChangeArrowheads="1"/>
          </p:cNvSpPr>
          <p:nvPr/>
        </p:nvSpPr>
        <p:spPr bwMode="auto">
          <a:xfrm>
            <a:off x="11164888" y="238125"/>
            <a:ext cx="466725" cy="366713"/>
          </a:xfrm>
          <a:prstGeom prst="rect">
            <a:avLst/>
          </a:prstGeom>
          <a:noFill/>
          <a:ln w="9525">
            <a:noFill/>
            <a:miter lim="800000"/>
            <a:headEnd/>
            <a:tailEnd/>
          </a:ln>
        </p:spPr>
        <p:txBody>
          <a:bodyPr>
            <a:spAutoFit/>
          </a:bodyPr>
          <a:lstStyle/>
          <a:p>
            <a:pPr>
              <a:spcBef>
                <a:spcPct val="50000"/>
              </a:spcBef>
            </a:pPr>
            <a:r>
              <a:rPr lang="es-CL"/>
              <a:t>20</a:t>
            </a:r>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a:defRPr/>
            </a:pPr>
            <a:fld id="{90150312-68FB-4364-9242-ACFB51F23366}" type="slidenum">
              <a:rPr lang="es-CL"/>
              <a:pPr>
                <a:defRPr/>
              </a:pPr>
              <a:t>2</a:t>
            </a:fld>
            <a:endParaRPr lang="es-CL"/>
          </a:p>
        </p:txBody>
      </p:sp>
      <p:pic>
        <p:nvPicPr>
          <p:cNvPr id="17410" name="Imagen 2" descr="Imagen que contiene nieve&#10;&#10;Descripción generada automáticamente"/>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17411" name="Text Box 3"/>
          <p:cNvSpPr txBox="1">
            <a:spLocks noChangeArrowheads="1"/>
          </p:cNvSpPr>
          <p:nvPr/>
        </p:nvSpPr>
        <p:spPr bwMode="auto">
          <a:xfrm>
            <a:off x="1290638" y="2251075"/>
            <a:ext cx="9655175" cy="2443163"/>
          </a:xfrm>
          <a:prstGeom prst="rect">
            <a:avLst/>
          </a:prstGeom>
          <a:noFill/>
          <a:ln w="9525">
            <a:noFill/>
            <a:miter lim="800000"/>
            <a:headEnd/>
            <a:tailEnd/>
          </a:ln>
        </p:spPr>
        <p:txBody>
          <a:bodyPr>
            <a:spAutoFit/>
          </a:bodyPr>
          <a:lstStyle/>
          <a:p>
            <a:pPr algn="ctr">
              <a:spcBef>
                <a:spcPct val="50000"/>
              </a:spcBef>
            </a:pPr>
            <a:r>
              <a:rPr lang="es-CL" sz="2800" b="1"/>
              <a:t>METALURGIA EXTRACTIVA DEL LITIO</a:t>
            </a:r>
          </a:p>
          <a:p>
            <a:pPr algn="ctr">
              <a:spcBef>
                <a:spcPct val="50000"/>
              </a:spcBef>
            </a:pPr>
            <a:endParaRPr lang="es-CL" sz="2800" b="1"/>
          </a:p>
          <a:p>
            <a:pPr algn="ctr">
              <a:spcBef>
                <a:spcPct val="50000"/>
              </a:spcBef>
            </a:pPr>
            <a:r>
              <a:rPr lang="es-CL" sz="2800" b="1"/>
              <a:t>Casos particulares: espodumeno y montmorillonita</a:t>
            </a:r>
          </a:p>
          <a:p>
            <a:pPr algn="ctr">
              <a:spcBef>
                <a:spcPct val="50000"/>
              </a:spcBef>
            </a:pPr>
            <a:r>
              <a:rPr lang="es-CL" sz="2800" b="1"/>
              <a:t>Desarrollos en la Universidad de Concepción</a:t>
            </a:r>
            <a:endParaRPr lang="es-ES" sz="2800" b="1"/>
          </a:p>
        </p:txBody>
      </p:sp>
      <p:sp>
        <p:nvSpPr>
          <p:cNvPr id="17412" name="Text Box 4"/>
          <p:cNvSpPr txBox="1">
            <a:spLocks noChangeArrowheads="1"/>
          </p:cNvSpPr>
          <p:nvPr/>
        </p:nvSpPr>
        <p:spPr bwMode="auto">
          <a:xfrm>
            <a:off x="4689475" y="5676900"/>
            <a:ext cx="2614613" cy="396875"/>
          </a:xfrm>
          <a:prstGeom prst="rect">
            <a:avLst/>
          </a:prstGeom>
          <a:noFill/>
          <a:ln w="9525">
            <a:noFill/>
            <a:miter lim="800000"/>
            <a:headEnd/>
            <a:tailEnd/>
          </a:ln>
        </p:spPr>
        <p:txBody>
          <a:bodyPr>
            <a:spAutoFit/>
          </a:bodyPr>
          <a:lstStyle/>
          <a:p>
            <a:pPr algn="ctr">
              <a:spcBef>
                <a:spcPct val="50000"/>
              </a:spcBef>
            </a:pPr>
            <a:r>
              <a:rPr lang="en-US" sz="2000"/>
              <a:t>Dr. Igor Wilkomirsky</a:t>
            </a:r>
            <a:endParaRPr lang="es-ES" sz="2000"/>
          </a:p>
        </p:txBody>
      </p:sp>
      <p:sp>
        <p:nvSpPr>
          <p:cNvPr id="17413" name="Text Box 5"/>
          <p:cNvSpPr txBox="1">
            <a:spLocks noChangeArrowheads="1"/>
          </p:cNvSpPr>
          <p:nvPr/>
        </p:nvSpPr>
        <p:spPr bwMode="auto">
          <a:xfrm>
            <a:off x="11285538" y="219075"/>
            <a:ext cx="255587" cy="366713"/>
          </a:xfrm>
          <a:prstGeom prst="rect">
            <a:avLst/>
          </a:prstGeom>
          <a:noFill/>
          <a:ln w="9525">
            <a:noFill/>
            <a:miter lim="800000"/>
            <a:headEnd/>
            <a:tailEnd/>
          </a:ln>
        </p:spPr>
        <p:txBody>
          <a:bodyPr>
            <a:spAutoFit/>
          </a:bodyPr>
          <a:lstStyle/>
          <a:p>
            <a:pPr>
              <a:spcBef>
                <a:spcPct val="50000"/>
              </a:spcBef>
            </a:pPr>
            <a:r>
              <a:rPr lang="es-CL"/>
              <a:t>3</a:t>
            </a:r>
            <a:endParaRPr lang="es-E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5"/>
          <p:cNvSpPr>
            <a:spLocks noGrp="1"/>
          </p:cNvSpPr>
          <p:nvPr>
            <p:ph type="sldNum" sz="quarter" idx="12"/>
          </p:nvPr>
        </p:nvSpPr>
        <p:spPr/>
        <p:txBody>
          <a:bodyPr/>
          <a:lstStyle/>
          <a:p>
            <a:pPr>
              <a:defRPr/>
            </a:pPr>
            <a:fld id="{512DB0DB-D2D2-455A-B8B9-6BBF18EE8D3E}" type="slidenum">
              <a:rPr lang="es-CL"/>
              <a:pPr>
                <a:defRPr/>
              </a:pPr>
              <a:t>20</a:t>
            </a:fld>
            <a:endParaRPr lang="es-CL"/>
          </a:p>
        </p:txBody>
      </p:sp>
      <p:sp>
        <p:nvSpPr>
          <p:cNvPr id="41986" name="Rectangle 2"/>
          <p:cNvSpPr>
            <a:spLocks noGrp="1"/>
          </p:cNvSpPr>
          <p:nvPr>
            <p:ph type="title"/>
          </p:nvPr>
        </p:nvSpPr>
        <p:spPr/>
        <p:txBody>
          <a:bodyPr/>
          <a:lstStyle/>
          <a:p>
            <a:pPr eaLnBrk="1" hangingPunct="1"/>
            <a:endParaRPr lang="es-ES"/>
          </a:p>
        </p:txBody>
      </p:sp>
      <p:sp>
        <p:nvSpPr>
          <p:cNvPr id="41987" name="Rectangle 3"/>
          <p:cNvSpPr>
            <a:spLocks noGrp="1"/>
          </p:cNvSpPr>
          <p:nvPr>
            <p:ph type="body" idx="1"/>
          </p:nvPr>
        </p:nvSpPr>
        <p:spPr/>
        <p:txBody>
          <a:bodyPr/>
          <a:lstStyle/>
          <a:p>
            <a:pPr eaLnBrk="1" hangingPunct="1"/>
            <a:endParaRPr lang="es-ES"/>
          </a:p>
        </p:txBody>
      </p:sp>
      <p:pic>
        <p:nvPicPr>
          <p:cNvPr id="41988" name="Imagen 2" descr="Imagen que contiene nieve&#10;&#10;Descripción generada automáticamente"/>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1989" name="Text Box 5"/>
          <p:cNvSpPr txBox="1">
            <a:spLocks noChangeArrowheads="1"/>
          </p:cNvSpPr>
          <p:nvPr/>
        </p:nvSpPr>
        <p:spPr bwMode="auto">
          <a:xfrm>
            <a:off x="558800" y="1289050"/>
            <a:ext cx="10790238" cy="1739900"/>
          </a:xfrm>
          <a:prstGeom prst="rect">
            <a:avLst/>
          </a:prstGeom>
          <a:noFill/>
          <a:ln w="9525">
            <a:noFill/>
            <a:miter lim="800000"/>
            <a:headEnd/>
            <a:tailEnd/>
          </a:ln>
        </p:spPr>
        <p:txBody>
          <a:bodyPr>
            <a:spAutoFit/>
          </a:bodyPr>
          <a:lstStyle/>
          <a:p>
            <a:pPr algn="just">
              <a:spcBef>
                <a:spcPct val="50000"/>
              </a:spcBef>
            </a:pPr>
            <a:r>
              <a:rPr lang="es-CL"/>
              <a:t>El óxido de litio (Li</a:t>
            </a:r>
            <a:r>
              <a:rPr lang="es-CL" baseline="-25000"/>
              <a:t>2</a:t>
            </a:r>
            <a:r>
              <a:rPr lang="es-CL"/>
              <a:t>O) forma con la alúmina (Al</a:t>
            </a:r>
            <a:r>
              <a:rPr lang="es-CL" baseline="-25000"/>
              <a:t>2</a:t>
            </a:r>
            <a:r>
              <a:rPr lang="es-CL"/>
              <a:t>O</a:t>
            </a:r>
            <a:r>
              <a:rPr lang="es-CL" baseline="-25000"/>
              <a:t>3</a:t>
            </a:r>
            <a:r>
              <a:rPr lang="es-CL"/>
              <a:t>)</a:t>
            </a:r>
            <a:r>
              <a:rPr lang="es-CL" baseline="-25000"/>
              <a:t> </a:t>
            </a:r>
            <a:r>
              <a:rPr lang="es-CL"/>
              <a:t>una serie de soluciones tipo espinelas. La composición Li</a:t>
            </a:r>
            <a:r>
              <a:rPr lang="es-CL" baseline="-25000"/>
              <a:t>5</a:t>
            </a:r>
            <a:r>
              <a:rPr lang="es-CL"/>
              <a:t>AlO</a:t>
            </a:r>
            <a:r>
              <a:rPr lang="es-CL" baseline="-25000"/>
              <a:t>4</a:t>
            </a:r>
            <a:r>
              <a:rPr lang="es-CL"/>
              <a:t> tiene un eutéctico a 1047°C para la fracción molar 0,84 Li</a:t>
            </a:r>
            <a:r>
              <a:rPr lang="es-CL" baseline="-25000"/>
              <a:t>2</a:t>
            </a:r>
            <a:r>
              <a:rPr lang="es-CL"/>
              <a:t>O</a:t>
            </a:r>
            <a:r>
              <a:rPr lang="es-CL" baseline="-25000"/>
              <a:t>4</a:t>
            </a:r>
            <a:r>
              <a:rPr lang="es-CL"/>
              <a:t> equivalente a 19,1% en peso de Li</a:t>
            </a:r>
            <a:r>
              <a:rPr lang="es-CL" baseline="-25000"/>
              <a:t>2</a:t>
            </a:r>
            <a:r>
              <a:rPr lang="es-CL"/>
              <a:t>O. Para evitar la formación de la solución Li</a:t>
            </a:r>
            <a:r>
              <a:rPr lang="es-CL" baseline="-25000"/>
              <a:t>2</a:t>
            </a:r>
            <a:r>
              <a:rPr lang="es-CL"/>
              <a:t>O-Al</a:t>
            </a:r>
            <a:r>
              <a:rPr lang="es-CL" baseline="-25000"/>
              <a:t>2</a:t>
            </a:r>
            <a:r>
              <a:rPr lang="es-CL"/>
              <a:t>O</a:t>
            </a:r>
            <a:r>
              <a:rPr lang="es-CL" baseline="-25000"/>
              <a:t>3</a:t>
            </a:r>
            <a:r>
              <a:rPr lang="es-CL"/>
              <a:t> se debe operar bajo la línea del liquidus, aproximadamente bajo 1400°C y con una fracción molar de Li</a:t>
            </a:r>
            <a:r>
              <a:rPr lang="es-CL" baseline="-25000"/>
              <a:t>2</a:t>
            </a:r>
            <a:r>
              <a:rPr lang="es-CL"/>
              <a:t>O no mayor que 0,5 (aproximadamente 11% en peso de Li</a:t>
            </a:r>
            <a:r>
              <a:rPr lang="es-CL" baseline="-25000"/>
              <a:t>2</a:t>
            </a:r>
            <a:r>
              <a:rPr lang="es-CL"/>
              <a:t>O), de tal forma que se tengan ambas fases (Li</a:t>
            </a:r>
            <a:r>
              <a:rPr lang="es-CL" baseline="-25000"/>
              <a:t>2</a:t>
            </a:r>
            <a:r>
              <a:rPr lang="es-CL"/>
              <a:t>O y Al</a:t>
            </a:r>
            <a:r>
              <a:rPr lang="es-CL" baseline="-25000"/>
              <a:t>2</a:t>
            </a:r>
            <a:r>
              <a:rPr lang="es-CL"/>
              <a:t>O</a:t>
            </a:r>
            <a:r>
              <a:rPr lang="es-CL" baseline="-25000"/>
              <a:t>3</a:t>
            </a:r>
            <a:r>
              <a:rPr lang="es-CL"/>
              <a:t>) en estado sólido, en el cual la disolución mutua es nula para formar la solución Li</a:t>
            </a:r>
            <a:r>
              <a:rPr lang="es-CL" baseline="-25000"/>
              <a:t>2</a:t>
            </a:r>
            <a:r>
              <a:rPr lang="es-CL"/>
              <a:t>O-Al</a:t>
            </a:r>
            <a:r>
              <a:rPr lang="es-CL" baseline="-25000"/>
              <a:t>2</a:t>
            </a:r>
            <a:r>
              <a:rPr lang="es-CL"/>
              <a:t>O</a:t>
            </a:r>
            <a:r>
              <a:rPr lang="es-CL" baseline="-25000"/>
              <a:t>3</a:t>
            </a:r>
            <a:r>
              <a:rPr lang="es-CL"/>
              <a:t>.  </a:t>
            </a:r>
            <a:endParaRPr lang="es-ES"/>
          </a:p>
        </p:txBody>
      </p:sp>
      <p:sp>
        <p:nvSpPr>
          <p:cNvPr id="41990" name="Text Box 6"/>
          <p:cNvSpPr txBox="1">
            <a:spLocks noChangeArrowheads="1"/>
          </p:cNvSpPr>
          <p:nvPr/>
        </p:nvSpPr>
        <p:spPr bwMode="auto">
          <a:xfrm>
            <a:off x="10661650" y="401638"/>
            <a:ext cx="566738" cy="366712"/>
          </a:xfrm>
          <a:prstGeom prst="rect">
            <a:avLst/>
          </a:prstGeom>
          <a:noFill/>
          <a:ln w="9525">
            <a:noFill/>
            <a:miter lim="800000"/>
            <a:headEnd/>
            <a:tailEnd/>
          </a:ln>
        </p:spPr>
        <p:txBody>
          <a:bodyPr>
            <a:spAutoFit/>
          </a:bodyPr>
          <a:lstStyle/>
          <a:p>
            <a:pPr>
              <a:spcBef>
                <a:spcPct val="50000"/>
              </a:spcBef>
            </a:pPr>
            <a:r>
              <a:rPr lang="es-CL"/>
              <a:t>21</a:t>
            </a:r>
            <a:endParaRPr lang="es-E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5"/>
          <p:cNvSpPr>
            <a:spLocks noGrp="1"/>
          </p:cNvSpPr>
          <p:nvPr>
            <p:ph type="sldNum" sz="quarter" idx="12"/>
          </p:nvPr>
        </p:nvSpPr>
        <p:spPr/>
        <p:txBody>
          <a:bodyPr/>
          <a:lstStyle/>
          <a:p>
            <a:pPr>
              <a:defRPr/>
            </a:pPr>
            <a:fld id="{A3D6619E-ECBB-4CBD-B829-660AB43853CC}" type="slidenum">
              <a:rPr lang="es-CL"/>
              <a:pPr>
                <a:defRPr/>
              </a:pPr>
              <a:t>21</a:t>
            </a:fld>
            <a:endParaRPr lang="es-CL"/>
          </a:p>
        </p:txBody>
      </p:sp>
      <p:sp>
        <p:nvSpPr>
          <p:cNvPr id="43010" name="Rectangle 2"/>
          <p:cNvSpPr>
            <a:spLocks noGrp="1"/>
          </p:cNvSpPr>
          <p:nvPr>
            <p:ph type="title"/>
          </p:nvPr>
        </p:nvSpPr>
        <p:spPr/>
        <p:txBody>
          <a:bodyPr/>
          <a:lstStyle/>
          <a:p>
            <a:pPr eaLnBrk="1" hangingPunct="1"/>
            <a:endParaRPr lang="es-ES"/>
          </a:p>
        </p:txBody>
      </p:sp>
      <p:sp>
        <p:nvSpPr>
          <p:cNvPr id="43011" name="Rectangle 3"/>
          <p:cNvSpPr>
            <a:spLocks noGrp="1"/>
          </p:cNvSpPr>
          <p:nvPr>
            <p:ph type="body" idx="1"/>
          </p:nvPr>
        </p:nvSpPr>
        <p:spPr/>
        <p:txBody>
          <a:bodyPr/>
          <a:lstStyle/>
          <a:p>
            <a:pPr eaLnBrk="1" hangingPunct="1"/>
            <a:endParaRPr lang="es-ES"/>
          </a:p>
        </p:txBody>
      </p:sp>
      <p:pic>
        <p:nvPicPr>
          <p:cNvPr id="43012" name="Imagen 2" descr="Imagen que contiene nieve&#10;&#10;Descripción generada automáticamente"/>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3013" name="Text Box 5"/>
          <p:cNvSpPr txBox="1">
            <a:spLocks noChangeArrowheads="1"/>
          </p:cNvSpPr>
          <p:nvPr/>
        </p:nvSpPr>
        <p:spPr bwMode="auto">
          <a:xfrm>
            <a:off x="620713" y="1455738"/>
            <a:ext cx="10790237" cy="2840037"/>
          </a:xfrm>
          <a:prstGeom prst="rect">
            <a:avLst/>
          </a:prstGeom>
          <a:noFill/>
          <a:ln w="9525">
            <a:noFill/>
            <a:miter lim="800000"/>
            <a:headEnd/>
            <a:tailEnd/>
          </a:ln>
        </p:spPr>
        <p:txBody>
          <a:bodyPr>
            <a:spAutoFit/>
          </a:bodyPr>
          <a:lstStyle/>
          <a:p>
            <a:pPr algn="just">
              <a:spcBef>
                <a:spcPct val="50000"/>
              </a:spcBef>
            </a:pPr>
            <a:r>
              <a:rPr lang="es-CL"/>
              <a:t>El litio líquido forma a su vez una aleación líquida o sólida con el aluminio con un eutéctico a 600°C y tres peritécticos.  Debido a los bajos puntos de fisión del litio y aluminio (180,5°C y 660,4°C, respectivamente) a 1200-1400°C, ambos se encuentran líquidos formando una aleación homogénea en todo el rango de composición.</a:t>
            </a:r>
          </a:p>
          <a:p>
            <a:pPr algn="just">
              <a:spcBef>
                <a:spcPct val="50000"/>
              </a:spcBef>
            </a:pPr>
            <a:endParaRPr lang="es-CL"/>
          </a:p>
          <a:p>
            <a:pPr algn="just">
              <a:spcBef>
                <a:spcPct val="50000"/>
              </a:spcBef>
            </a:pPr>
            <a:r>
              <a:rPr lang="es-CL"/>
              <a:t>Para evitar la formación de la aleación, la actividad del aluminio en ella debe ser cercana a cero, lo cual se consigue con la presencia de carbonato de litio ya que tanto el Li</a:t>
            </a:r>
            <a:r>
              <a:rPr lang="es-CL" baseline="-25000"/>
              <a:t>2</a:t>
            </a:r>
            <a:r>
              <a:rPr lang="es-CL"/>
              <a:t>CO</a:t>
            </a:r>
            <a:r>
              <a:rPr lang="es-CL" baseline="-25000"/>
              <a:t>3</a:t>
            </a:r>
            <a:r>
              <a:rPr lang="es-CL"/>
              <a:t> como el Li</a:t>
            </a:r>
            <a:r>
              <a:rPr lang="es-CL" baseline="-25000"/>
              <a:t>2</a:t>
            </a:r>
            <a:r>
              <a:rPr lang="es-CL"/>
              <a:t>O en presencia de aluminio líquido forman Al</a:t>
            </a:r>
            <a:r>
              <a:rPr lang="es-CL" baseline="-25000"/>
              <a:t>2</a:t>
            </a:r>
            <a:r>
              <a:rPr lang="es-CL"/>
              <a:t>O</a:t>
            </a:r>
            <a:r>
              <a:rPr lang="es-CL" baseline="-25000"/>
              <a:t>3</a:t>
            </a:r>
            <a:r>
              <a:rPr lang="es-CL"/>
              <a:t>, lo cual reduce el valor de la actividad del aluminio en la aleación Al-Li a valores muy bajos.</a:t>
            </a:r>
            <a:endParaRPr lang="es-ES"/>
          </a:p>
        </p:txBody>
      </p:sp>
      <p:sp>
        <p:nvSpPr>
          <p:cNvPr id="43014" name="Text Box 6"/>
          <p:cNvSpPr txBox="1">
            <a:spLocks noChangeArrowheads="1"/>
          </p:cNvSpPr>
          <p:nvPr/>
        </p:nvSpPr>
        <p:spPr bwMode="auto">
          <a:xfrm>
            <a:off x="10661650" y="401638"/>
            <a:ext cx="566738" cy="366712"/>
          </a:xfrm>
          <a:prstGeom prst="rect">
            <a:avLst/>
          </a:prstGeom>
          <a:noFill/>
          <a:ln w="9525">
            <a:noFill/>
            <a:miter lim="800000"/>
            <a:headEnd/>
            <a:tailEnd/>
          </a:ln>
        </p:spPr>
        <p:txBody>
          <a:bodyPr>
            <a:spAutoFit/>
          </a:bodyPr>
          <a:lstStyle/>
          <a:p>
            <a:pPr>
              <a:spcBef>
                <a:spcPct val="50000"/>
              </a:spcBef>
            </a:pPr>
            <a:r>
              <a:rPr lang="es-CL"/>
              <a:t>22</a:t>
            </a:r>
            <a:endParaRPr lang="es-E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5"/>
          <p:cNvSpPr>
            <a:spLocks noGrp="1"/>
          </p:cNvSpPr>
          <p:nvPr>
            <p:ph type="sldNum" sz="quarter" idx="12"/>
          </p:nvPr>
        </p:nvSpPr>
        <p:spPr/>
        <p:txBody>
          <a:bodyPr/>
          <a:lstStyle/>
          <a:p>
            <a:pPr>
              <a:defRPr/>
            </a:pPr>
            <a:fld id="{C97FE9C2-4F93-4A08-8BEE-343963173FDE}" type="slidenum">
              <a:rPr lang="es-CL"/>
              <a:pPr>
                <a:defRPr/>
              </a:pPr>
              <a:t>22</a:t>
            </a:fld>
            <a:endParaRPr lang="es-CL"/>
          </a:p>
        </p:txBody>
      </p:sp>
      <p:sp>
        <p:nvSpPr>
          <p:cNvPr id="48136" name="Rectangle 2"/>
          <p:cNvSpPr>
            <a:spLocks noGrp="1"/>
          </p:cNvSpPr>
          <p:nvPr>
            <p:ph type="title"/>
          </p:nvPr>
        </p:nvSpPr>
        <p:spPr/>
        <p:txBody>
          <a:bodyPr/>
          <a:lstStyle/>
          <a:p>
            <a:pPr eaLnBrk="1" hangingPunct="1"/>
            <a:endParaRPr lang="es-ES"/>
          </a:p>
        </p:txBody>
      </p:sp>
      <p:sp>
        <p:nvSpPr>
          <p:cNvPr id="48137" name="Rectangle 3"/>
          <p:cNvSpPr>
            <a:spLocks noGrp="1"/>
          </p:cNvSpPr>
          <p:nvPr>
            <p:ph type="body" idx="1"/>
          </p:nvPr>
        </p:nvSpPr>
        <p:spPr/>
        <p:txBody>
          <a:bodyPr/>
          <a:lstStyle/>
          <a:p>
            <a:pPr eaLnBrk="1" hangingPunct="1"/>
            <a:endParaRPr lang="es-ES"/>
          </a:p>
        </p:txBody>
      </p:sp>
      <p:pic>
        <p:nvPicPr>
          <p:cNvPr id="48138" name="Imagen 2" descr="Imagen que contiene nieve&#10;&#10;Descripción generada automáticamente"/>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48139" name="Rectangle 7"/>
          <p:cNvSpPr>
            <a:spLocks noChangeArrowheads="1"/>
          </p:cNvSpPr>
          <p:nvPr/>
        </p:nvSpPr>
        <p:spPr bwMode="auto">
          <a:xfrm>
            <a:off x="0" y="-971550"/>
            <a:ext cx="12192000" cy="0"/>
          </a:xfrm>
          <a:prstGeom prst="rect">
            <a:avLst/>
          </a:prstGeom>
          <a:noFill/>
          <a:ln w="9525">
            <a:noFill/>
            <a:miter lim="800000"/>
            <a:headEnd/>
            <a:tailEnd/>
          </a:ln>
        </p:spPr>
        <p:txBody>
          <a:bodyPr wrap="none" anchor="ctr">
            <a:spAutoFit/>
          </a:bodyPr>
          <a:lstStyle/>
          <a:p>
            <a:endParaRPr lang="es-ES"/>
          </a:p>
        </p:txBody>
      </p:sp>
      <p:graphicFrame>
        <p:nvGraphicFramePr>
          <p:cNvPr id="48134" name="Object 6"/>
          <p:cNvGraphicFramePr>
            <a:graphicFrameLocks noChangeAspect="1"/>
          </p:cNvGraphicFramePr>
          <p:nvPr/>
        </p:nvGraphicFramePr>
        <p:xfrm>
          <a:off x="3379788" y="230188"/>
          <a:ext cx="3822700" cy="6064250"/>
        </p:xfrm>
        <a:graphic>
          <a:graphicData uri="http://schemas.openxmlformats.org/presentationml/2006/ole">
            <mc:AlternateContent xmlns:mc="http://schemas.openxmlformats.org/markup-compatibility/2006">
              <mc:Choice xmlns:v="urn:schemas-microsoft-com:vml" Requires="v">
                <p:oleObj spid="_x0000_s48136" r:id="rId4" imgW="9715500" imgH="4791075" progId="">
                  <p:embed/>
                </p:oleObj>
              </mc:Choice>
              <mc:Fallback>
                <p:oleObj r:id="rId4" imgW="9715500" imgH="4791075"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l="36401" t="5084" r="35774" b="5508"/>
                      <a:stretch>
                        <a:fillRect/>
                      </a:stretch>
                    </p:blipFill>
                    <p:spPr bwMode="auto">
                      <a:xfrm>
                        <a:off x="3379788" y="230188"/>
                        <a:ext cx="3822700" cy="606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40" name="Text Box 12"/>
          <p:cNvSpPr txBox="1">
            <a:spLocks noChangeArrowheads="1"/>
          </p:cNvSpPr>
          <p:nvPr/>
        </p:nvSpPr>
        <p:spPr bwMode="auto">
          <a:xfrm>
            <a:off x="10661650" y="401638"/>
            <a:ext cx="566738" cy="366712"/>
          </a:xfrm>
          <a:prstGeom prst="rect">
            <a:avLst/>
          </a:prstGeom>
          <a:noFill/>
          <a:ln w="9525">
            <a:noFill/>
            <a:miter lim="800000"/>
            <a:headEnd/>
            <a:tailEnd/>
          </a:ln>
        </p:spPr>
        <p:txBody>
          <a:bodyPr>
            <a:spAutoFit/>
          </a:bodyPr>
          <a:lstStyle/>
          <a:p>
            <a:pPr>
              <a:spcBef>
                <a:spcPct val="50000"/>
              </a:spcBef>
            </a:pPr>
            <a:r>
              <a:rPr lang="es-CL"/>
              <a:t>23</a:t>
            </a:r>
            <a:endParaRPr lang="es-E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5"/>
          <p:cNvSpPr>
            <a:spLocks noGrp="1"/>
          </p:cNvSpPr>
          <p:nvPr>
            <p:ph type="sldNum" sz="quarter" idx="12"/>
          </p:nvPr>
        </p:nvSpPr>
        <p:spPr/>
        <p:txBody>
          <a:bodyPr/>
          <a:lstStyle/>
          <a:p>
            <a:pPr>
              <a:defRPr/>
            </a:pPr>
            <a:fld id="{24495F4D-0FBC-4A48-9968-E2D3B7FA12AA}" type="slidenum">
              <a:rPr lang="es-CL"/>
              <a:pPr>
                <a:defRPr/>
              </a:pPr>
              <a:t>23</a:t>
            </a:fld>
            <a:endParaRPr lang="es-CL"/>
          </a:p>
        </p:txBody>
      </p:sp>
      <p:sp>
        <p:nvSpPr>
          <p:cNvPr id="47111" name="Rectangle 2"/>
          <p:cNvSpPr>
            <a:spLocks noGrp="1"/>
          </p:cNvSpPr>
          <p:nvPr>
            <p:ph type="title"/>
          </p:nvPr>
        </p:nvSpPr>
        <p:spPr/>
        <p:txBody>
          <a:bodyPr/>
          <a:lstStyle/>
          <a:p>
            <a:pPr eaLnBrk="1" hangingPunct="1"/>
            <a:endParaRPr lang="es-ES"/>
          </a:p>
        </p:txBody>
      </p:sp>
      <p:sp>
        <p:nvSpPr>
          <p:cNvPr id="47112" name="Rectangle 3"/>
          <p:cNvSpPr>
            <a:spLocks noGrp="1"/>
          </p:cNvSpPr>
          <p:nvPr>
            <p:ph type="body" idx="1"/>
          </p:nvPr>
        </p:nvSpPr>
        <p:spPr/>
        <p:txBody>
          <a:bodyPr/>
          <a:lstStyle/>
          <a:p>
            <a:pPr eaLnBrk="1" hangingPunct="1"/>
            <a:endParaRPr lang="es-ES"/>
          </a:p>
        </p:txBody>
      </p:sp>
      <p:pic>
        <p:nvPicPr>
          <p:cNvPr id="47113" name="Imagen 2" descr="Imagen que contiene nieve&#10;&#10;Descripción generada automáticamente"/>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47114" name="Rectangle 6"/>
          <p:cNvSpPr>
            <a:spLocks noChangeArrowheads="1"/>
          </p:cNvSpPr>
          <p:nvPr/>
        </p:nvSpPr>
        <p:spPr bwMode="auto">
          <a:xfrm>
            <a:off x="0" y="-533400"/>
            <a:ext cx="12192000" cy="0"/>
          </a:xfrm>
          <a:prstGeom prst="rect">
            <a:avLst/>
          </a:prstGeom>
          <a:noFill/>
          <a:ln w="9525">
            <a:noFill/>
            <a:miter lim="800000"/>
            <a:headEnd/>
            <a:tailEnd/>
          </a:ln>
        </p:spPr>
        <p:txBody>
          <a:bodyPr wrap="none" anchor="ctr">
            <a:spAutoFit/>
          </a:bodyPr>
          <a:lstStyle/>
          <a:p>
            <a:endParaRPr lang="es-ES"/>
          </a:p>
        </p:txBody>
      </p:sp>
      <p:graphicFrame>
        <p:nvGraphicFramePr>
          <p:cNvPr id="47109" name="Object 5"/>
          <p:cNvGraphicFramePr>
            <a:graphicFrameLocks noChangeAspect="1"/>
          </p:cNvGraphicFramePr>
          <p:nvPr/>
        </p:nvGraphicFramePr>
        <p:xfrm>
          <a:off x="3436938" y="265113"/>
          <a:ext cx="4633912" cy="5986462"/>
        </p:xfrm>
        <a:graphic>
          <a:graphicData uri="http://schemas.openxmlformats.org/presentationml/2006/ole">
            <mc:AlternateContent xmlns:mc="http://schemas.openxmlformats.org/markup-compatibility/2006">
              <mc:Choice xmlns:v="urn:schemas-microsoft-com:vml" Requires="v">
                <p:oleObj spid="_x0000_s47111" r:id="rId4" imgW="9715500" imgH="4791075" progId="">
                  <p:embed/>
                </p:oleObj>
              </mc:Choice>
              <mc:Fallback>
                <p:oleObj r:id="rId4" imgW="9715500" imgH="4791075"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l="33473" t="5084" r="32845" b="6779"/>
                      <a:stretch>
                        <a:fillRect/>
                      </a:stretch>
                    </p:blipFill>
                    <p:spPr bwMode="auto">
                      <a:xfrm>
                        <a:off x="3436938" y="265113"/>
                        <a:ext cx="4633912" cy="5986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5" name="Text Box 11"/>
          <p:cNvSpPr txBox="1">
            <a:spLocks noChangeArrowheads="1"/>
          </p:cNvSpPr>
          <p:nvPr/>
        </p:nvSpPr>
        <p:spPr bwMode="auto">
          <a:xfrm>
            <a:off x="10661650" y="401638"/>
            <a:ext cx="566738" cy="366712"/>
          </a:xfrm>
          <a:prstGeom prst="rect">
            <a:avLst/>
          </a:prstGeom>
          <a:noFill/>
          <a:ln w="9525">
            <a:noFill/>
            <a:miter lim="800000"/>
            <a:headEnd/>
            <a:tailEnd/>
          </a:ln>
        </p:spPr>
        <p:txBody>
          <a:bodyPr>
            <a:spAutoFit/>
          </a:bodyPr>
          <a:lstStyle/>
          <a:p>
            <a:pPr>
              <a:spcBef>
                <a:spcPct val="50000"/>
              </a:spcBef>
            </a:pPr>
            <a:r>
              <a:rPr lang="es-CL"/>
              <a:t>24</a:t>
            </a:r>
            <a:endParaRPr lang="es-E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5"/>
          <p:cNvSpPr>
            <a:spLocks noGrp="1"/>
          </p:cNvSpPr>
          <p:nvPr>
            <p:ph type="sldNum" sz="quarter" idx="12"/>
          </p:nvPr>
        </p:nvSpPr>
        <p:spPr/>
        <p:txBody>
          <a:bodyPr/>
          <a:lstStyle/>
          <a:p>
            <a:pPr>
              <a:defRPr/>
            </a:pPr>
            <a:fld id="{E708E382-9521-422F-A527-700F66E02A7B}" type="slidenum">
              <a:rPr lang="es-CL"/>
              <a:pPr>
                <a:defRPr/>
              </a:pPr>
              <a:t>24</a:t>
            </a:fld>
            <a:endParaRPr lang="es-CL"/>
          </a:p>
        </p:txBody>
      </p:sp>
      <p:pic>
        <p:nvPicPr>
          <p:cNvPr id="50178" name="Imagen 3"/>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5"/>
          <p:cNvSpPr>
            <a:spLocks noGrp="1"/>
          </p:cNvSpPr>
          <p:nvPr>
            <p:ph type="sldNum" sz="quarter" idx="12"/>
          </p:nvPr>
        </p:nvSpPr>
        <p:spPr/>
        <p:txBody>
          <a:bodyPr/>
          <a:lstStyle/>
          <a:p>
            <a:pPr>
              <a:defRPr/>
            </a:pPr>
            <a:fld id="{03BCA5DC-3826-455C-8204-84AD69805DE9}" type="slidenum">
              <a:rPr lang="es-CL"/>
              <a:pPr>
                <a:defRPr/>
              </a:pPr>
              <a:t>3</a:t>
            </a:fld>
            <a:endParaRPr lang="es-CL"/>
          </a:p>
        </p:txBody>
      </p:sp>
      <p:pic>
        <p:nvPicPr>
          <p:cNvPr id="20487" name="Imagen 2" descr="Imagen que contiene nieve&#10;&#10;Descripción generada automáticamente"/>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20488" name="Text Box 4"/>
          <p:cNvSpPr txBox="1">
            <a:spLocks noChangeArrowheads="1"/>
          </p:cNvSpPr>
          <p:nvPr/>
        </p:nvSpPr>
        <p:spPr bwMode="auto">
          <a:xfrm>
            <a:off x="460375" y="200025"/>
            <a:ext cx="11430000" cy="1616075"/>
          </a:xfrm>
          <a:prstGeom prst="rect">
            <a:avLst/>
          </a:prstGeom>
          <a:noFill/>
          <a:ln w="9525">
            <a:noFill/>
            <a:miter lim="800000"/>
            <a:headEnd/>
            <a:tailEnd/>
          </a:ln>
        </p:spPr>
        <p:txBody>
          <a:bodyPr>
            <a:spAutoFit/>
          </a:bodyPr>
          <a:lstStyle/>
          <a:p>
            <a:pPr algn="just">
              <a:buFontTx/>
              <a:buAutoNum type="alphaLcParenR"/>
            </a:pPr>
            <a:r>
              <a:rPr lang="es-ES_tradnl" sz="2000" b="1"/>
              <a:t>Producción de carbonato de litio desde espodumeno. </a:t>
            </a:r>
          </a:p>
          <a:p>
            <a:pPr algn="just"/>
            <a:endParaRPr lang="es-ES_tradnl" sz="2000" b="1"/>
          </a:p>
          <a:p>
            <a:pPr algn="just"/>
            <a:r>
              <a:rPr lang="es-ES" sz="2000"/>
              <a:t>El espodumeno calcinado a 950-1100°C para transformarlo de su forma cristalina </a:t>
            </a:r>
            <a:r>
              <a:rPr lang="es-ES" sz="2000">
                <a:sym typeface="Symbol" pitchFamily="18" charset="2"/>
              </a:rPr>
              <a:t> a  </a:t>
            </a:r>
            <a:r>
              <a:rPr lang="es-ES" sz="2000"/>
              <a:t>se puede emplear para producir hidróxido y carbonato de litio, y antes de la explotación de los salares, era la principal fuente de obtención de carbonato. </a:t>
            </a:r>
          </a:p>
        </p:txBody>
      </p:sp>
      <p:graphicFrame>
        <p:nvGraphicFramePr>
          <p:cNvPr id="20485" name="Object 5"/>
          <p:cNvGraphicFramePr>
            <a:graphicFrameLocks noChangeAspect="1"/>
          </p:cNvGraphicFramePr>
          <p:nvPr/>
        </p:nvGraphicFramePr>
        <p:xfrm>
          <a:off x="4011613" y="1839913"/>
          <a:ext cx="3743325" cy="3856037"/>
        </p:xfrm>
        <a:graphic>
          <a:graphicData uri="http://schemas.openxmlformats.org/presentationml/2006/ole">
            <mc:AlternateContent xmlns:mc="http://schemas.openxmlformats.org/markup-compatibility/2006">
              <mc:Choice xmlns:v="urn:schemas-microsoft-com:vml" Requires="v">
                <p:oleObj spid="_x0000_s20487" r:id="rId4" imgW="9715500" imgH="4219575" progId="">
                  <p:embed/>
                </p:oleObj>
              </mc:Choice>
              <mc:Fallback>
                <p:oleObj r:id="rId4" imgW="9715500" imgH="4219575"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l="30717" t="1801" r="30046" b="4750"/>
                      <a:stretch>
                        <a:fillRect/>
                      </a:stretch>
                    </p:blipFill>
                    <p:spPr bwMode="auto">
                      <a:xfrm>
                        <a:off x="4011613" y="1839913"/>
                        <a:ext cx="3743325" cy="3856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9" name="Text Box 6"/>
          <p:cNvSpPr txBox="1">
            <a:spLocks noChangeArrowheads="1"/>
          </p:cNvSpPr>
          <p:nvPr/>
        </p:nvSpPr>
        <p:spPr bwMode="auto">
          <a:xfrm>
            <a:off x="947738" y="5707063"/>
            <a:ext cx="10606087" cy="581025"/>
          </a:xfrm>
          <a:prstGeom prst="rect">
            <a:avLst/>
          </a:prstGeom>
          <a:noFill/>
          <a:ln w="9525">
            <a:noFill/>
            <a:miter lim="800000"/>
            <a:headEnd/>
            <a:tailEnd/>
          </a:ln>
        </p:spPr>
        <p:txBody>
          <a:bodyPr>
            <a:spAutoFit/>
          </a:bodyPr>
          <a:lstStyle/>
          <a:p>
            <a:pPr algn="just">
              <a:spcBef>
                <a:spcPct val="50000"/>
              </a:spcBef>
            </a:pPr>
            <a:r>
              <a:rPr lang="es-ES" sz="1600" i="1"/>
              <a:t>Energía libre estándar de reacción para diferentes reacciones de espodumeno con CaSO</a:t>
            </a:r>
            <a:r>
              <a:rPr lang="es-ES" sz="1600" i="1" baseline="-25000"/>
              <a:t>4</a:t>
            </a:r>
            <a:r>
              <a:rPr lang="es-ES" sz="1600" i="1"/>
              <a:t>, CaO y CaCO</a:t>
            </a:r>
            <a:r>
              <a:rPr lang="es-ES" sz="1600" i="1" baseline="-25000"/>
              <a:t>3</a:t>
            </a:r>
            <a:r>
              <a:rPr lang="es-ES" sz="1600" i="1"/>
              <a:t> entre 200 a 1400ºC.</a:t>
            </a:r>
          </a:p>
        </p:txBody>
      </p:sp>
      <p:sp>
        <p:nvSpPr>
          <p:cNvPr id="20490" name="Text Box 10"/>
          <p:cNvSpPr txBox="1">
            <a:spLocks noChangeArrowheads="1"/>
          </p:cNvSpPr>
          <p:nvPr/>
        </p:nvSpPr>
        <p:spPr bwMode="auto">
          <a:xfrm>
            <a:off x="11303000" y="238125"/>
            <a:ext cx="347663" cy="366713"/>
          </a:xfrm>
          <a:prstGeom prst="rect">
            <a:avLst/>
          </a:prstGeom>
          <a:noFill/>
          <a:ln w="9525">
            <a:noFill/>
            <a:miter lim="800000"/>
            <a:headEnd/>
            <a:tailEnd/>
          </a:ln>
        </p:spPr>
        <p:txBody>
          <a:bodyPr>
            <a:spAutoFit/>
          </a:bodyPr>
          <a:lstStyle/>
          <a:p>
            <a:pPr>
              <a:spcBef>
                <a:spcPct val="50000"/>
              </a:spcBef>
            </a:pPr>
            <a:r>
              <a:rPr lang="es-CL"/>
              <a:t>4</a:t>
            </a:r>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5"/>
          <p:cNvSpPr>
            <a:spLocks noGrp="1"/>
          </p:cNvSpPr>
          <p:nvPr>
            <p:ph type="sldNum" sz="quarter" idx="12"/>
          </p:nvPr>
        </p:nvSpPr>
        <p:spPr/>
        <p:txBody>
          <a:bodyPr/>
          <a:lstStyle/>
          <a:p>
            <a:pPr>
              <a:defRPr/>
            </a:pPr>
            <a:fld id="{4090A881-8C4D-41F9-9569-040C7612F6C7}" type="slidenum">
              <a:rPr lang="es-CL"/>
              <a:pPr>
                <a:defRPr/>
              </a:pPr>
              <a:t>4</a:t>
            </a:fld>
            <a:endParaRPr lang="es-CL"/>
          </a:p>
        </p:txBody>
      </p:sp>
      <p:pic>
        <p:nvPicPr>
          <p:cNvPr id="21506" name="Imagen 2" descr="Imagen que contiene nieve&#10;&#10;Descripción generada automáticamente"/>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1507" name="Text Box 3"/>
          <p:cNvSpPr txBox="1">
            <a:spLocks noChangeArrowheads="1"/>
          </p:cNvSpPr>
          <p:nvPr/>
        </p:nvSpPr>
        <p:spPr bwMode="auto">
          <a:xfrm>
            <a:off x="960438" y="485775"/>
            <a:ext cx="6921500" cy="915988"/>
          </a:xfrm>
          <a:prstGeom prst="rect">
            <a:avLst/>
          </a:prstGeom>
          <a:noFill/>
          <a:ln w="9525">
            <a:noFill/>
            <a:miter lim="800000"/>
            <a:headEnd/>
            <a:tailEnd/>
          </a:ln>
        </p:spPr>
        <p:txBody>
          <a:bodyPr>
            <a:spAutoFit/>
          </a:bodyPr>
          <a:lstStyle/>
          <a:p>
            <a:r>
              <a:rPr lang="es-ES" i="1"/>
              <a:t>- </a:t>
            </a:r>
            <a:r>
              <a:rPr lang="es-ES_tradnl" i="1"/>
              <a:t>Sulfatación del espodumeno  con </a:t>
            </a:r>
            <a:r>
              <a:rPr lang="es-ES" i="1"/>
              <a:t>ácido sulfúrico</a:t>
            </a:r>
            <a:r>
              <a:rPr lang="es-ES_tradnl" i="1"/>
              <a:t> a 250°C:</a:t>
            </a:r>
            <a:endParaRPr lang="es-ES_tradnl"/>
          </a:p>
          <a:p>
            <a:r>
              <a:rPr lang="es-ES_tradnl"/>
              <a:t>                 </a:t>
            </a:r>
          </a:p>
          <a:p>
            <a:r>
              <a:rPr lang="es-ES_tradnl">
                <a:sym typeface="Symbol" pitchFamily="18" charset="2"/>
              </a:rPr>
              <a:t></a:t>
            </a:r>
            <a:r>
              <a:rPr lang="es-ES_tradnl"/>
              <a:t>Gº250ºC  =  - 30.35 (kcal)</a:t>
            </a:r>
            <a:endParaRPr lang="es-ES"/>
          </a:p>
        </p:txBody>
      </p:sp>
      <p:pic>
        <p:nvPicPr>
          <p:cNvPr id="21508" name="Picture 4"/>
          <p:cNvPicPr>
            <a:picLocks noChangeAspect="1" noChangeArrowheads="1"/>
          </p:cNvPicPr>
          <p:nvPr/>
        </p:nvPicPr>
        <p:blipFill>
          <a:blip r:embed="rId3"/>
          <a:srcRect/>
          <a:stretch>
            <a:fillRect/>
          </a:stretch>
        </p:blipFill>
        <p:spPr bwMode="auto">
          <a:xfrm>
            <a:off x="2860675" y="1909763"/>
            <a:ext cx="5703888" cy="3779837"/>
          </a:xfrm>
          <a:prstGeom prst="rect">
            <a:avLst/>
          </a:prstGeom>
          <a:noFill/>
          <a:ln w="9525">
            <a:noFill/>
            <a:miter lim="800000"/>
            <a:headEnd/>
            <a:tailEnd/>
          </a:ln>
        </p:spPr>
      </p:pic>
      <p:sp>
        <p:nvSpPr>
          <p:cNvPr id="21509" name="Text Box 5"/>
          <p:cNvSpPr txBox="1">
            <a:spLocks noChangeArrowheads="1"/>
          </p:cNvSpPr>
          <p:nvPr/>
        </p:nvSpPr>
        <p:spPr bwMode="auto">
          <a:xfrm>
            <a:off x="868363" y="5751513"/>
            <a:ext cx="10609262" cy="581025"/>
          </a:xfrm>
          <a:prstGeom prst="rect">
            <a:avLst/>
          </a:prstGeom>
          <a:noFill/>
          <a:ln w="9525">
            <a:noFill/>
            <a:miter lim="800000"/>
            <a:headEnd/>
            <a:tailEnd/>
          </a:ln>
        </p:spPr>
        <p:txBody>
          <a:bodyPr>
            <a:spAutoFit/>
          </a:bodyPr>
          <a:lstStyle/>
          <a:p>
            <a:pPr algn="just">
              <a:spcBef>
                <a:spcPct val="50000"/>
              </a:spcBef>
            </a:pPr>
            <a:r>
              <a:rPr lang="es-ES" sz="1600" i="1"/>
              <a:t>Diagrama de procesos para producir carbonato de litio desde espodumeno mediante calcinación – sulfatación – lixiviación.</a:t>
            </a:r>
          </a:p>
        </p:txBody>
      </p:sp>
      <p:sp>
        <p:nvSpPr>
          <p:cNvPr id="21510" name="Text Box 6"/>
          <p:cNvSpPr txBox="1">
            <a:spLocks noChangeArrowheads="1"/>
          </p:cNvSpPr>
          <p:nvPr/>
        </p:nvSpPr>
        <p:spPr bwMode="auto">
          <a:xfrm>
            <a:off x="11285538" y="219075"/>
            <a:ext cx="255587" cy="366713"/>
          </a:xfrm>
          <a:prstGeom prst="rect">
            <a:avLst/>
          </a:prstGeom>
          <a:noFill/>
          <a:ln w="9525">
            <a:noFill/>
            <a:miter lim="800000"/>
            <a:headEnd/>
            <a:tailEnd/>
          </a:ln>
        </p:spPr>
        <p:txBody>
          <a:bodyPr>
            <a:spAutoFit/>
          </a:bodyPr>
          <a:lstStyle/>
          <a:p>
            <a:pPr>
              <a:spcBef>
                <a:spcPct val="50000"/>
              </a:spcBef>
            </a:pPr>
            <a:r>
              <a:rPr lang="es-CL"/>
              <a:t>5</a:t>
            </a:r>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5"/>
          <p:cNvSpPr>
            <a:spLocks noGrp="1"/>
          </p:cNvSpPr>
          <p:nvPr>
            <p:ph type="sldNum" sz="quarter" idx="12"/>
          </p:nvPr>
        </p:nvSpPr>
        <p:spPr/>
        <p:txBody>
          <a:bodyPr/>
          <a:lstStyle/>
          <a:p>
            <a:pPr>
              <a:defRPr/>
            </a:pPr>
            <a:fld id="{533FA478-70C2-4C2C-B735-E0376836A826}" type="slidenum">
              <a:rPr lang="es-CL"/>
              <a:pPr>
                <a:defRPr/>
              </a:pPr>
              <a:t>5</a:t>
            </a:fld>
            <a:endParaRPr lang="es-CL"/>
          </a:p>
        </p:txBody>
      </p:sp>
      <p:sp>
        <p:nvSpPr>
          <p:cNvPr id="24578" name="Rectangle 2"/>
          <p:cNvSpPr>
            <a:spLocks noGrp="1"/>
          </p:cNvSpPr>
          <p:nvPr>
            <p:ph type="title"/>
          </p:nvPr>
        </p:nvSpPr>
        <p:spPr/>
        <p:txBody>
          <a:bodyPr/>
          <a:lstStyle/>
          <a:p>
            <a:pPr eaLnBrk="1" hangingPunct="1"/>
            <a:endParaRPr lang="es-ES"/>
          </a:p>
        </p:txBody>
      </p:sp>
      <p:sp>
        <p:nvSpPr>
          <p:cNvPr id="24579" name="Rectangle 3"/>
          <p:cNvSpPr>
            <a:spLocks noGrp="1"/>
          </p:cNvSpPr>
          <p:nvPr>
            <p:ph type="body" idx="1"/>
          </p:nvPr>
        </p:nvSpPr>
        <p:spPr/>
        <p:txBody>
          <a:bodyPr/>
          <a:lstStyle/>
          <a:p>
            <a:pPr eaLnBrk="1" hangingPunct="1"/>
            <a:endParaRPr lang="es-ES"/>
          </a:p>
        </p:txBody>
      </p:sp>
      <p:pic>
        <p:nvPicPr>
          <p:cNvPr id="24580" name="Imagen 2" descr="Imagen que contiene nieve&#10;&#10;Descripción generada automáticamente"/>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24581" name="Picture 6"/>
          <p:cNvPicPr>
            <a:picLocks noChangeAspect="1" noChangeArrowheads="1"/>
          </p:cNvPicPr>
          <p:nvPr/>
        </p:nvPicPr>
        <p:blipFill>
          <a:blip r:embed="rId3"/>
          <a:srcRect/>
          <a:stretch>
            <a:fillRect/>
          </a:stretch>
        </p:blipFill>
        <p:spPr bwMode="auto">
          <a:xfrm>
            <a:off x="3027363" y="1096963"/>
            <a:ext cx="5373687" cy="4041775"/>
          </a:xfrm>
          <a:prstGeom prst="rect">
            <a:avLst/>
          </a:prstGeom>
          <a:noFill/>
          <a:ln w="9525">
            <a:noFill/>
            <a:miter lim="800000"/>
            <a:headEnd/>
            <a:tailEnd/>
          </a:ln>
        </p:spPr>
      </p:pic>
      <p:sp>
        <p:nvSpPr>
          <p:cNvPr id="24582" name="Text Box 7"/>
          <p:cNvSpPr txBox="1">
            <a:spLocks noChangeArrowheads="1"/>
          </p:cNvSpPr>
          <p:nvPr/>
        </p:nvSpPr>
        <p:spPr bwMode="auto">
          <a:xfrm>
            <a:off x="1069975" y="5184775"/>
            <a:ext cx="10625138" cy="581025"/>
          </a:xfrm>
          <a:prstGeom prst="rect">
            <a:avLst/>
          </a:prstGeom>
          <a:noFill/>
          <a:ln w="9525">
            <a:noFill/>
            <a:miter lim="800000"/>
            <a:headEnd/>
            <a:tailEnd/>
          </a:ln>
        </p:spPr>
        <p:txBody>
          <a:bodyPr>
            <a:spAutoFit/>
          </a:bodyPr>
          <a:lstStyle/>
          <a:p>
            <a:pPr algn="just">
              <a:spcBef>
                <a:spcPct val="50000"/>
              </a:spcBef>
            </a:pPr>
            <a:r>
              <a:rPr lang="es-ES" sz="1600" i="1"/>
              <a:t>Variación de la energía libre standard de Gibbs para la reacción de sulfatación de espodumeno </a:t>
            </a:r>
            <a:r>
              <a:rPr lang="es-ES" sz="1600" i="1">
                <a:sym typeface="Symbol" pitchFamily="18" charset="2"/>
              </a:rPr>
              <a:t></a:t>
            </a:r>
            <a:r>
              <a:rPr lang="es-ES" sz="1600" i="1"/>
              <a:t> con ácido sulfúrico (Reacción 3.7).  La reacción se efectúa a 250°C (220-280ºC).</a:t>
            </a:r>
          </a:p>
        </p:txBody>
      </p:sp>
      <p:sp>
        <p:nvSpPr>
          <p:cNvPr id="24583" name="Text Box 7"/>
          <p:cNvSpPr txBox="1">
            <a:spLocks noChangeArrowheads="1"/>
          </p:cNvSpPr>
          <p:nvPr/>
        </p:nvSpPr>
        <p:spPr bwMode="auto">
          <a:xfrm>
            <a:off x="11285538" y="219075"/>
            <a:ext cx="255587" cy="366713"/>
          </a:xfrm>
          <a:prstGeom prst="rect">
            <a:avLst/>
          </a:prstGeom>
          <a:noFill/>
          <a:ln w="9525">
            <a:noFill/>
            <a:miter lim="800000"/>
            <a:headEnd/>
            <a:tailEnd/>
          </a:ln>
        </p:spPr>
        <p:txBody>
          <a:bodyPr>
            <a:spAutoFit/>
          </a:bodyPr>
          <a:lstStyle/>
          <a:p>
            <a:pPr>
              <a:spcBef>
                <a:spcPct val="50000"/>
              </a:spcBef>
            </a:pPr>
            <a:r>
              <a:rPr lang="es-CL"/>
              <a:t>6</a:t>
            </a:r>
            <a:endParaRPr lang="es-E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número de diapositiva 5"/>
          <p:cNvSpPr>
            <a:spLocks noGrp="1"/>
          </p:cNvSpPr>
          <p:nvPr>
            <p:ph type="sldNum" sz="quarter" idx="12"/>
          </p:nvPr>
        </p:nvSpPr>
        <p:spPr/>
        <p:txBody>
          <a:bodyPr/>
          <a:lstStyle/>
          <a:p>
            <a:pPr>
              <a:defRPr/>
            </a:pPr>
            <a:fld id="{104BF33B-A6D5-4E1E-8DFD-986DD37F52A5}" type="slidenum">
              <a:rPr lang="es-CL"/>
              <a:pPr>
                <a:defRPr/>
              </a:pPr>
              <a:t>6</a:t>
            </a:fld>
            <a:endParaRPr lang="es-CL"/>
          </a:p>
        </p:txBody>
      </p:sp>
      <p:sp>
        <p:nvSpPr>
          <p:cNvPr id="22538" name="Rectangle 2"/>
          <p:cNvSpPr>
            <a:spLocks noGrp="1"/>
          </p:cNvSpPr>
          <p:nvPr>
            <p:ph type="title"/>
          </p:nvPr>
        </p:nvSpPr>
        <p:spPr/>
        <p:txBody>
          <a:bodyPr/>
          <a:lstStyle/>
          <a:p>
            <a:pPr eaLnBrk="1" hangingPunct="1"/>
            <a:endParaRPr lang="es-ES"/>
          </a:p>
        </p:txBody>
      </p:sp>
      <p:sp>
        <p:nvSpPr>
          <p:cNvPr id="22539" name="Rectangle 3"/>
          <p:cNvSpPr>
            <a:spLocks noGrp="1"/>
          </p:cNvSpPr>
          <p:nvPr>
            <p:ph type="body" idx="1"/>
          </p:nvPr>
        </p:nvSpPr>
        <p:spPr/>
        <p:txBody>
          <a:bodyPr/>
          <a:lstStyle/>
          <a:p>
            <a:pPr eaLnBrk="1" hangingPunct="1"/>
            <a:endParaRPr lang="es-ES"/>
          </a:p>
        </p:txBody>
      </p:sp>
      <p:pic>
        <p:nvPicPr>
          <p:cNvPr id="22540" name="Imagen 2" descr="Imagen que contiene nieve&#10;&#10;Descripción generada automáticamente"/>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22541" name="Text Box 5"/>
          <p:cNvSpPr txBox="1">
            <a:spLocks noChangeArrowheads="1"/>
          </p:cNvSpPr>
          <p:nvPr/>
        </p:nvSpPr>
        <p:spPr bwMode="auto">
          <a:xfrm>
            <a:off x="850900" y="639763"/>
            <a:ext cx="10020300" cy="366712"/>
          </a:xfrm>
          <a:prstGeom prst="rect">
            <a:avLst/>
          </a:prstGeom>
          <a:noFill/>
          <a:ln w="9525">
            <a:noFill/>
            <a:miter lim="800000"/>
            <a:headEnd/>
            <a:tailEnd/>
          </a:ln>
        </p:spPr>
        <p:txBody>
          <a:bodyPr>
            <a:spAutoFit/>
          </a:bodyPr>
          <a:lstStyle/>
          <a:p>
            <a:pPr>
              <a:spcBef>
                <a:spcPct val="50000"/>
              </a:spcBef>
            </a:pPr>
            <a:r>
              <a:rPr lang="es-ES_tradnl" i="1"/>
              <a:t>- Precipitación del aluminio como alúmina insoluble</a:t>
            </a:r>
            <a:endParaRPr lang="es-ES" i="1"/>
          </a:p>
        </p:txBody>
      </p:sp>
      <p:sp>
        <p:nvSpPr>
          <p:cNvPr id="22542" name="Rectangle 7"/>
          <p:cNvSpPr>
            <a:spLocks noChangeArrowheads="1"/>
          </p:cNvSpPr>
          <p:nvPr/>
        </p:nvSpPr>
        <p:spPr bwMode="auto">
          <a:xfrm>
            <a:off x="0" y="3306763"/>
            <a:ext cx="12192000" cy="0"/>
          </a:xfrm>
          <a:prstGeom prst="rect">
            <a:avLst/>
          </a:prstGeom>
          <a:noFill/>
          <a:ln w="9525">
            <a:noFill/>
            <a:miter lim="800000"/>
            <a:headEnd/>
            <a:tailEnd/>
          </a:ln>
        </p:spPr>
        <p:txBody>
          <a:bodyPr wrap="none" anchor="ctr">
            <a:spAutoFit/>
          </a:bodyPr>
          <a:lstStyle/>
          <a:p>
            <a:endParaRPr lang="es-ES"/>
          </a:p>
        </p:txBody>
      </p:sp>
      <p:graphicFrame>
        <p:nvGraphicFramePr>
          <p:cNvPr id="22534" name="Object 6"/>
          <p:cNvGraphicFramePr>
            <a:graphicFrameLocks noChangeAspect="1"/>
          </p:cNvGraphicFramePr>
          <p:nvPr/>
        </p:nvGraphicFramePr>
        <p:xfrm>
          <a:off x="977900" y="1314450"/>
          <a:ext cx="5564188" cy="387350"/>
        </p:xfrm>
        <a:graphic>
          <a:graphicData uri="http://schemas.openxmlformats.org/presentationml/2006/ole">
            <mc:AlternateContent xmlns:mc="http://schemas.openxmlformats.org/markup-compatibility/2006">
              <mc:Choice xmlns:v="urn:schemas-microsoft-com:vml" Requires="v">
                <p:oleObj spid="_x0000_s22539" name="Equation" r:id="rId4" imgW="3517560" imgH="241200" progId="Equation.DSMT4">
                  <p:embed/>
                </p:oleObj>
              </mc:Choice>
              <mc:Fallback>
                <p:oleObj name="Equation" r:id="rId4" imgW="3517560" imgH="2412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900" y="1314450"/>
                        <a:ext cx="5564188"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3" name="Rectangle 9"/>
          <p:cNvSpPr>
            <a:spLocks noChangeArrowheads="1"/>
          </p:cNvSpPr>
          <p:nvPr/>
        </p:nvSpPr>
        <p:spPr bwMode="auto">
          <a:xfrm>
            <a:off x="0" y="3306763"/>
            <a:ext cx="12192000" cy="0"/>
          </a:xfrm>
          <a:prstGeom prst="rect">
            <a:avLst/>
          </a:prstGeom>
          <a:noFill/>
          <a:ln w="9525">
            <a:noFill/>
            <a:miter lim="800000"/>
            <a:headEnd/>
            <a:tailEnd/>
          </a:ln>
        </p:spPr>
        <p:txBody>
          <a:bodyPr wrap="none" anchor="ctr">
            <a:spAutoFit/>
          </a:bodyPr>
          <a:lstStyle/>
          <a:p>
            <a:endParaRPr lang="es-ES"/>
          </a:p>
        </p:txBody>
      </p:sp>
      <p:graphicFrame>
        <p:nvGraphicFramePr>
          <p:cNvPr id="22536" name="Object 8"/>
          <p:cNvGraphicFramePr>
            <a:graphicFrameLocks noChangeAspect="1"/>
          </p:cNvGraphicFramePr>
          <p:nvPr/>
        </p:nvGraphicFramePr>
        <p:xfrm>
          <a:off x="998538" y="1843088"/>
          <a:ext cx="2355850" cy="374650"/>
        </p:xfrm>
        <a:graphic>
          <a:graphicData uri="http://schemas.openxmlformats.org/presentationml/2006/ole">
            <mc:AlternateContent xmlns:mc="http://schemas.openxmlformats.org/markup-compatibility/2006">
              <mc:Choice xmlns:v="urn:schemas-microsoft-com:vml" Requires="v">
                <p:oleObj spid="_x0000_s22540" name="Equation" r:id="rId6" imgW="1536480" imgH="241200" progId="Equation.DSMT4">
                  <p:embed/>
                </p:oleObj>
              </mc:Choice>
              <mc:Fallback>
                <p:oleObj name="Equation" r:id="rId6" imgW="1536480" imgH="24120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8538" y="1843088"/>
                        <a:ext cx="2355850"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4" name="Text Box 10"/>
          <p:cNvSpPr txBox="1">
            <a:spLocks noChangeArrowheads="1"/>
          </p:cNvSpPr>
          <p:nvPr/>
        </p:nvSpPr>
        <p:spPr bwMode="auto">
          <a:xfrm>
            <a:off x="868363" y="2505075"/>
            <a:ext cx="10194925" cy="641350"/>
          </a:xfrm>
          <a:prstGeom prst="rect">
            <a:avLst/>
          </a:prstGeom>
          <a:noFill/>
          <a:ln w="9525">
            <a:noFill/>
            <a:miter lim="800000"/>
            <a:headEnd/>
            <a:tailEnd/>
          </a:ln>
        </p:spPr>
        <p:txBody>
          <a:bodyPr>
            <a:spAutoFit/>
          </a:bodyPr>
          <a:lstStyle/>
          <a:p>
            <a:pPr>
              <a:spcBef>
                <a:spcPct val="50000"/>
              </a:spcBef>
            </a:pPr>
            <a:r>
              <a:rPr lang="es-ES_tradnl"/>
              <a:t>En esta etapa, la pulpa se espesa y filtra para separar la alúmina y el sulfato de calcio y dejar en solución solo el sulfato de litio.</a:t>
            </a:r>
            <a:endParaRPr lang="es-ES"/>
          </a:p>
        </p:txBody>
      </p:sp>
      <p:sp>
        <p:nvSpPr>
          <p:cNvPr id="22545" name="Text Box 11"/>
          <p:cNvSpPr txBox="1">
            <a:spLocks noChangeArrowheads="1"/>
          </p:cNvSpPr>
          <p:nvPr/>
        </p:nvSpPr>
        <p:spPr bwMode="auto">
          <a:xfrm>
            <a:off x="933450" y="3511550"/>
            <a:ext cx="8439150" cy="366713"/>
          </a:xfrm>
          <a:prstGeom prst="rect">
            <a:avLst/>
          </a:prstGeom>
          <a:noFill/>
          <a:ln w="9525">
            <a:noFill/>
            <a:miter lim="800000"/>
            <a:headEnd/>
            <a:tailEnd/>
          </a:ln>
        </p:spPr>
        <p:txBody>
          <a:bodyPr>
            <a:spAutoFit/>
          </a:bodyPr>
          <a:lstStyle/>
          <a:p>
            <a:pPr>
              <a:spcBef>
                <a:spcPct val="50000"/>
              </a:spcBef>
            </a:pPr>
            <a:r>
              <a:rPr lang="es-ES_tradnl" i="1"/>
              <a:t>- Formación de hidróxido de litio monohidrato</a:t>
            </a:r>
            <a:endParaRPr lang="es-ES" i="1"/>
          </a:p>
        </p:txBody>
      </p:sp>
      <p:sp>
        <p:nvSpPr>
          <p:cNvPr id="22546" name="Text Box 12"/>
          <p:cNvSpPr txBox="1">
            <a:spLocks noChangeArrowheads="1"/>
          </p:cNvSpPr>
          <p:nvPr/>
        </p:nvSpPr>
        <p:spPr bwMode="auto">
          <a:xfrm>
            <a:off x="842963" y="4216400"/>
            <a:ext cx="10350500" cy="641350"/>
          </a:xfrm>
          <a:prstGeom prst="rect">
            <a:avLst/>
          </a:prstGeom>
          <a:noFill/>
          <a:ln w="9525">
            <a:noFill/>
            <a:miter lim="800000"/>
            <a:headEnd/>
            <a:tailEnd/>
          </a:ln>
        </p:spPr>
        <p:txBody>
          <a:bodyPr>
            <a:spAutoFit/>
          </a:bodyPr>
          <a:lstStyle/>
          <a:p>
            <a:pPr>
              <a:spcBef>
                <a:spcPct val="50000"/>
              </a:spcBef>
            </a:pPr>
            <a:r>
              <a:rPr lang="es-ES_tradnl"/>
              <a:t>La solución purificada luego se trata con un exceso de Ca(OH)</a:t>
            </a:r>
            <a:r>
              <a:rPr lang="es-ES_tradnl" baseline="-25000"/>
              <a:t>2</a:t>
            </a:r>
            <a:r>
              <a:rPr lang="es-ES_tradnl"/>
              <a:t> para formar el hidróxido de litio según:</a:t>
            </a:r>
            <a:endParaRPr lang="es-ES"/>
          </a:p>
        </p:txBody>
      </p:sp>
      <p:sp>
        <p:nvSpPr>
          <p:cNvPr id="22547" name="Text Box 13"/>
          <p:cNvSpPr txBox="1">
            <a:spLocks noChangeArrowheads="1"/>
          </p:cNvSpPr>
          <p:nvPr/>
        </p:nvSpPr>
        <p:spPr bwMode="auto">
          <a:xfrm>
            <a:off x="885825" y="4937125"/>
            <a:ext cx="10450513" cy="366713"/>
          </a:xfrm>
          <a:prstGeom prst="rect">
            <a:avLst/>
          </a:prstGeom>
          <a:noFill/>
          <a:ln w="9525">
            <a:noFill/>
            <a:miter lim="800000"/>
            <a:headEnd/>
            <a:tailEnd/>
          </a:ln>
        </p:spPr>
        <p:txBody>
          <a:bodyPr>
            <a:spAutoFit/>
          </a:bodyPr>
          <a:lstStyle/>
          <a:p>
            <a:pPr>
              <a:spcBef>
                <a:spcPct val="50000"/>
              </a:spcBef>
            </a:pPr>
            <a:r>
              <a:rPr lang="pt-BR"/>
              <a:t>Li</a:t>
            </a:r>
            <a:r>
              <a:rPr lang="pt-BR" baseline="-25000"/>
              <a:t>2</a:t>
            </a:r>
            <a:r>
              <a:rPr lang="pt-BR"/>
              <a:t>SO</a:t>
            </a:r>
            <a:r>
              <a:rPr lang="pt-BR" baseline="-25000"/>
              <a:t>4(aq)</a:t>
            </a:r>
            <a:r>
              <a:rPr lang="pt-BR"/>
              <a:t> + Ca(OH)</a:t>
            </a:r>
            <a:r>
              <a:rPr lang="pt-BR" baseline="-25000"/>
              <a:t>2(aq)</a:t>
            </a:r>
            <a:r>
              <a:rPr lang="pt-BR"/>
              <a:t> + 2H</a:t>
            </a:r>
            <a:r>
              <a:rPr lang="pt-BR" baseline="-25000"/>
              <a:t>2</a:t>
            </a:r>
            <a:r>
              <a:rPr lang="pt-BR"/>
              <a:t>O</a:t>
            </a:r>
            <a:r>
              <a:rPr lang="pt-BR" baseline="-25000"/>
              <a:t>(aq)</a:t>
            </a:r>
            <a:r>
              <a:rPr lang="pt-BR"/>
              <a:t> = 2LiOH </a:t>
            </a:r>
            <a:r>
              <a:rPr lang="pt-BR" sz="1200">
                <a:sym typeface="Symbol" pitchFamily="18" charset="2"/>
              </a:rPr>
              <a:t></a:t>
            </a:r>
            <a:r>
              <a:rPr lang="pt-BR"/>
              <a:t> H</a:t>
            </a:r>
            <a:r>
              <a:rPr lang="pt-BR" baseline="-25000"/>
              <a:t>2</a:t>
            </a:r>
            <a:r>
              <a:rPr lang="pt-BR"/>
              <a:t>O</a:t>
            </a:r>
            <a:r>
              <a:rPr lang="pt-BR" baseline="-25000"/>
              <a:t>(aq)</a:t>
            </a:r>
            <a:r>
              <a:rPr lang="pt-BR"/>
              <a:t> + CaSO</a:t>
            </a:r>
            <a:r>
              <a:rPr lang="pt-BR" baseline="-25000"/>
              <a:t>4(s)</a:t>
            </a:r>
            <a:r>
              <a:rPr lang="pt-BR"/>
              <a:t> </a:t>
            </a:r>
            <a:endParaRPr lang="es-ES"/>
          </a:p>
        </p:txBody>
      </p:sp>
      <p:sp>
        <p:nvSpPr>
          <p:cNvPr id="22548" name="Text Box 20"/>
          <p:cNvSpPr txBox="1">
            <a:spLocks noChangeArrowheads="1"/>
          </p:cNvSpPr>
          <p:nvPr/>
        </p:nvSpPr>
        <p:spPr bwMode="auto">
          <a:xfrm>
            <a:off x="10955338" y="382588"/>
            <a:ext cx="255587" cy="366712"/>
          </a:xfrm>
          <a:prstGeom prst="rect">
            <a:avLst/>
          </a:prstGeom>
          <a:noFill/>
          <a:ln w="9525">
            <a:noFill/>
            <a:miter lim="800000"/>
            <a:headEnd/>
            <a:tailEnd/>
          </a:ln>
        </p:spPr>
        <p:txBody>
          <a:bodyPr>
            <a:spAutoFit/>
          </a:bodyPr>
          <a:lstStyle/>
          <a:p>
            <a:pPr>
              <a:spcBef>
                <a:spcPct val="50000"/>
              </a:spcBef>
            </a:pPr>
            <a:r>
              <a:rPr lang="es-CL"/>
              <a:t>7</a:t>
            </a:r>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5"/>
          <p:cNvSpPr>
            <a:spLocks noGrp="1"/>
          </p:cNvSpPr>
          <p:nvPr>
            <p:ph type="sldNum" sz="quarter" idx="12"/>
          </p:nvPr>
        </p:nvSpPr>
        <p:spPr/>
        <p:txBody>
          <a:bodyPr/>
          <a:lstStyle/>
          <a:p>
            <a:pPr>
              <a:defRPr/>
            </a:pPr>
            <a:fld id="{7CC64805-FD66-4227-B263-D60033ED6467}" type="slidenum">
              <a:rPr lang="es-CL"/>
              <a:pPr>
                <a:defRPr/>
              </a:pPr>
              <a:t>7</a:t>
            </a:fld>
            <a:endParaRPr lang="es-CL"/>
          </a:p>
        </p:txBody>
      </p:sp>
      <p:sp>
        <p:nvSpPr>
          <p:cNvPr id="32770" name="Rectangle 2"/>
          <p:cNvSpPr>
            <a:spLocks noGrp="1"/>
          </p:cNvSpPr>
          <p:nvPr>
            <p:ph type="title"/>
          </p:nvPr>
        </p:nvSpPr>
        <p:spPr/>
        <p:txBody>
          <a:bodyPr/>
          <a:lstStyle/>
          <a:p>
            <a:pPr eaLnBrk="1" hangingPunct="1"/>
            <a:endParaRPr lang="es-ES"/>
          </a:p>
        </p:txBody>
      </p:sp>
      <p:sp>
        <p:nvSpPr>
          <p:cNvPr id="32771" name="Rectangle 3"/>
          <p:cNvSpPr>
            <a:spLocks noGrp="1"/>
          </p:cNvSpPr>
          <p:nvPr>
            <p:ph type="body" idx="1"/>
          </p:nvPr>
        </p:nvSpPr>
        <p:spPr/>
        <p:txBody>
          <a:bodyPr/>
          <a:lstStyle/>
          <a:p>
            <a:pPr eaLnBrk="1" hangingPunct="1"/>
            <a:endParaRPr lang="es-ES"/>
          </a:p>
        </p:txBody>
      </p:sp>
      <p:pic>
        <p:nvPicPr>
          <p:cNvPr id="32772" name="Imagen 2" descr="Imagen que contiene nieve&#10;&#10;Descripción generada automáticamente"/>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2773" name="Text Box 5"/>
          <p:cNvSpPr txBox="1">
            <a:spLocks noChangeArrowheads="1"/>
          </p:cNvSpPr>
          <p:nvPr/>
        </p:nvSpPr>
        <p:spPr bwMode="auto">
          <a:xfrm>
            <a:off x="941388" y="1169988"/>
            <a:ext cx="10379075" cy="3387725"/>
          </a:xfrm>
          <a:prstGeom prst="rect">
            <a:avLst/>
          </a:prstGeom>
          <a:noFill/>
          <a:ln w="9525">
            <a:noFill/>
            <a:miter lim="800000"/>
            <a:headEnd/>
            <a:tailEnd/>
          </a:ln>
        </p:spPr>
        <p:txBody>
          <a:bodyPr>
            <a:spAutoFit/>
          </a:bodyPr>
          <a:lstStyle/>
          <a:p>
            <a:pPr algn="just">
              <a:buFontTx/>
              <a:buChar char="-"/>
            </a:pPr>
            <a:r>
              <a:rPr lang="es-ES" i="1"/>
              <a:t>Precipitación del carbonato de litio</a:t>
            </a:r>
          </a:p>
          <a:p>
            <a:pPr algn="just"/>
            <a:endParaRPr lang="es-CL"/>
          </a:p>
          <a:p>
            <a:pPr algn="just"/>
            <a:r>
              <a:rPr lang="es-CL"/>
              <a:t>El litio en solución, como hidróxido de litio, se precipita finalmente desde el filtrado a la forma de carbonato de litio empleando ceniza de soda (carbonato de sodio) al 20-24% en peso según la reacción:</a:t>
            </a:r>
          </a:p>
          <a:p>
            <a:pPr algn="just"/>
            <a:endParaRPr lang="pt-BR"/>
          </a:p>
          <a:p>
            <a:pPr algn="just"/>
            <a:r>
              <a:rPr lang="pt-BR"/>
              <a:t>2LiOH  </a:t>
            </a:r>
            <a:r>
              <a:rPr lang="pt-BR" sz="1400">
                <a:sym typeface="Symbol" pitchFamily="18" charset="2"/>
              </a:rPr>
              <a:t></a:t>
            </a:r>
            <a:r>
              <a:rPr lang="pt-BR" sz="1400"/>
              <a:t> </a:t>
            </a:r>
            <a:r>
              <a:rPr lang="pt-BR"/>
              <a:t>H</a:t>
            </a:r>
            <a:r>
              <a:rPr lang="pt-BR" baseline="-25000"/>
              <a:t>2</a:t>
            </a:r>
            <a:r>
              <a:rPr lang="pt-BR"/>
              <a:t>O</a:t>
            </a:r>
            <a:r>
              <a:rPr lang="pt-BR" baseline="-25000"/>
              <a:t>(aq)</a:t>
            </a:r>
            <a:r>
              <a:rPr lang="pt-BR"/>
              <a:t> + Na</a:t>
            </a:r>
            <a:r>
              <a:rPr lang="pt-BR" baseline="-25000"/>
              <a:t>2</a:t>
            </a:r>
            <a:r>
              <a:rPr lang="pt-BR"/>
              <a:t>CO</a:t>
            </a:r>
            <a:r>
              <a:rPr lang="pt-BR" baseline="-25000"/>
              <a:t>3(aq)</a:t>
            </a:r>
            <a:r>
              <a:rPr lang="pt-BR"/>
              <a:t> = Li</a:t>
            </a:r>
            <a:r>
              <a:rPr lang="pt-BR" baseline="-25000"/>
              <a:t>2</a:t>
            </a:r>
            <a:r>
              <a:rPr lang="pt-BR"/>
              <a:t>CO</a:t>
            </a:r>
            <a:r>
              <a:rPr lang="pt-BR" baseline="-25000"/>
              <a:t>3(aq)</a:t>
            </a:r>
            <a:r>
              <a:rPr lang="pt-BR"/>
              <a:t> + 2NaOH</a:t>
            </a:r>
            <a:r>
              <a:rPr lang="pt-BR" baseline="-25000"/>
              <a:t>(aq)</a:t>
            </a:r>
            <a:r>
              <a:rPr lang="pt-BR"/>
              <a:t> + 2H</a:t>
            </a:r>
            <a:r>
              <a:rPr lang="pt-BR" baseline="-25000"/>
              <a:t>2</a:t>
            </a:r>
            <a:r>
              <a:rPr lang="pt-BR"/>
              <a:t>O    	</a:t>
            </a:r>
          </a:p>
          <a:p>
            <a:pPr algn="just"/>
            <a:endParaRPr lang="es-ES"/>
          </a:p>
          <a:p>
            <a:pPr algn="just"/>
            <a:r>
              <a:rPr lang="es-ES"/>
              <a:t>La precipitación del carbonato de litio se efectúa a 90-95°C ya que este tiene solubilidad inversa con la temperatura, con cerca de 7 gr/lt a 100°C y 13.5 gr/lt a 20°C. El lavado del carbonato se hace con agua cliente a 90-95°C el filtrado y la solución de lavado se recirculan al proceso para no perder carbonato de litio disuelto.</a:t>
            </a:r>
          </a:p>
        </p:txBody>
      </p:sp>
      <p:sp>
        <p:nvSpPr>
          <p:cNvPr id="32774" name="Text Box 6"/>
          <p:cNvSpPr txBox="1">
            <a:spLocks noChangeArrowheads="1"/>
          </p:cNvSpPr>
          <p:nvPr/>
        </p:nvSpPr>
        <p:spPr bwMode="auto">
          <a:xfrm>
            <a:off x="10864850" y="484188"/>
            <a:ext cx="255588" cy="366712"/>
          </a:xfrm>
          <a:prstGeom prst="rect">
            <a:avLst/>
          </a:prstGeom>
          <a:noFill/>
          <a:ln w="9525">
            <a:noFill/>
            <a:miter lim="800000"/>
            <a:headEnd/>
            <a:tailEnd/>
          </a:ln>
        </p:spPr>
        <p:txBody>
          <a:bodyPr>
            <a:spAutoFit/>
          </a:bodyPr>
          <a:lstStyle/>
          <a:p>
            <a:pPr>
              <a:spcBef>
                <a:spcPct val="50000"/>
              </a:spcBef>
            </a:pPr>
            <a:r>
              <a:rPr lang="es-CL"/>
              <a:t>8</a:t>
            </a:r>
            <a:endParaRPr lang="es-E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5"/>
          <p:cNvSpPr>
            <a:spLocks noGrp="1"/>
          </p:cNvSpPr>
          <p:nvPr>
            <p:ph type="sldNum" sz="quarter" idx="12"/>
          </p:nvPr>
        </p:nvSpPr>
        <p:spPr/>
        <p:txBody>
          <a:bodyPr/>
          <a:lstStyle/>
          <a:p>
            <a:pPr>
              <a:defRPr/>
            </a:pPr>
            <a:fld id="{1171C227-083A-484E-8DFB-9B871BF1B30F}" type="slidenum">
              <a:rPr lang="es-CL"/>
              <a:pPr>
                <a:defRPr/>
              </a:pPr>
              <a:t>8</a:t>
            </a:fld>
            <a:endParaRPr lang="es-CL"/>
          </a:p>
        </p:txBody>
      </p:sp>
      <p:sp>
        <p:nvSpPr>
          <p:cNvPr id="23559" name="Rectangle 2"/>
          <p:cNvSpPr>
            <a:spLocks noGrp="1"/>
          </p:cNvSpPr>
          <p:nvPr>
            <p:ph type="title"/>
          </p:nvPr>
        </p:nvSpPr>
        <p:spPr/>
        <p:txBody>
          <a:bodyPr/>
          <a:lstStyle/>
          <a:p>
            <a:pPr eaLnBrk="1" hangingPunct="1"/>
            <a:endParaRPr lang="es-ES"/>
          </a:p>
        </p:txBody>
      </p:sp>
      <p:sp>
        <p:nvSpPr>
          <p:cNvPr id="23560" name="Rectangle 3"/>
          <p:cNvSpPr>
            <a:spLocks noGrp="1"/>
          </p:cNvSpPr>
          <p:nvPr>
            <p:ph type="body" idx="1"/>
          </p:nvPr>
        </p:nvSpPr>
        <p:spPr/>
        <p:txBody>
          <a:bodyPr/>
          <a:lstStyle/>
          <a:p>
            <a:pPr eaLnBrk="1" hangingPunct="1"/>
            <a:endParaRPr lang="es-ES"/>
          </a:p>
        </p:txBody>
      </p:sp>
      <p:pic>
        <p:nvPicPr>
          <p:cNvPr id="23561" name="Imagen 2" descr="Imagen que contiene nieve&#10;&#10;Descripción generada automáticamente"/>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23562" name="Rectangle 6"/>
          <p:cNvSpPr>
            <a:spLocks noChangeArrowheads="1"/>
          </p:cNvSpPr>
          <p:nvPr/>
        </p:nvSpPr>
        <p:spPr bwMode="auto">
          <a:xfrm>
            <a:off x="0" y="1801813"/>
            <a:ext cx="12192000" cy="0"/>
          </a:xfrm>
          <a:prstGeom prst="rect">
            <a:avLst/>
          </a:prstGeom>
          <a:noFill/>
          <a:ln w="9525">
            <a:noFill/>
            <a:miter lim="800000"/>
            <a:headEnd/>
            <a:tailEnd/>
          </a:ln>
        </p:spPr>
        <p:txBody>
          <a:bodyPr wrap="none" anchor="ctr">
            <a:spAutoFit/>
          </a:bodyPr>
          <a:lstStyle/>
          <a:p>
            <a:endParaRPr lang="es-ES"/>
          </a:p>
        </p:txBody>
      </p:sp>
      <p:graphicFrame>
        <p:nvGraphicFramePr>
          <p:cNvPr id="23557" name="Object 5"/>
          <p:cNvGraphicFramePr>
            <a:graphicFrameLocks noChangeAspect="1"/>
          </p:cNvGraphicFramePr>
          <p:nvPr/>
        </p:nvGraphicFramePr>
        <p:xfrm>
          <a:off x="3108325" y="750888"/>
          <a:ext cx="5024438" cy="4945062"/>
        </p:xfrm>
        <a:graphic>
          <a:graphicData uri="http://schemas.openxmlformats.org/presentationml/2006/ole">
            <mc:AlternateContent xmlns:mc="http://schemas.openxmlformats.org/markup-compatibility/2006">
              <mc:Choice xmlns:v="urn:schemas-microsoft-com:vml" Requires="v">
                <p:oleObj spid="_x0000_s23559" r:id="rId4" imgW="9715500" imgH="4210050" progId="">
                  <p:embed/>
                </p:oleObj>
              </mc:Choice>
              <mc:Fallback>
                <p:oleObj r:id="rId4" imgW="9715500" imgH="4210050"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l="28212" r="27983"/>
                      <a:stretch>
                        <a:fillRect/>
                      </a:stretch>
                    </p:blipFill>
                    <p:spPr bwMode="auto">
                      <a:xfrm>
                        <a:off x="3108325" y="750888"/>
                        <a:ext cx="5024438" cy="4945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63" name="Text Box 7"/>
          <p:cNvSpPr txBox="1">
            <a:spLocks noChangeArrowheads="1"/>
          </p:cNvSpPr>
          <p:nvPr/>
        </p:nvSpPr>
        <p:spPr bwMode="auto">
          <a:xfrm>
            <a:off x="1362075" y="5641975"/>
            <a:ext cx="8915400" cy="366713"/>
          </a:xfrm>
          <a:prstGeom prst="rect">
            <a:avLst/>
          </a:prstGeom>
          <a:noFill/>
          <a:ln w="9525">
            <a:noFill/>
            <a:miter lim="800000"/>
            <a:headEnd/>
            <a:tailEnd/>
          </a:ln>
        </p:spPr>
        <p:txBody>
          <a:bodyPr>
            <a:spAutoFit/>
          </a:bodyPr>
          <a:lstStyle/>
          <a:p>
            <a:pPr algn="ctr">
              <a:spcBef>
                <a:spcPct val="50000"/>
              </a:spcBef>
            </a:pPr>
            <a:r>
              <a:rPr lang="es-ES" i="1"/>
              <a:t>Solubilidad del Li</a:t>
            </a:r>
            <a:r>
              <a:rPr lang="es-ES" i="1" baseline="-25000"/>
              <a:t>2</a:t>
            </a:r>
            <a:r>
              <a:rPr lang="es-ES" i="1"/>
              <a:t>CO</a:t>
            </a:r>
            <a:r>
              <a:rPr lang="es-ES" i="1" baseline="-25000"/>
              <a:t>3</a:t>
            </a:r>
            <a:r>
              <a:rPr lang="es-ES" i="1"/>
              <a:t> en función de la temperatura (gpl)</a:t>
            </a:r>
          </a:p>
        </p:txBody>
      </p:sp>
      <p:sp>
        <p:nvSpPr>
          <p:cNvPr id="23564" name="Text Box 12"/>
          <p:cNvSpPr txBox="1">
            <a:spLocks noChangeArrowheads="1"/>
          </p:cNvSpPr>
          <p:nvPr/>
        </p:nvSpPr>
        <p:spPr bwMode="auto">
          <a:xfrm>
            <a:off x="10726738" y="382588"/>
            <a:ext cx="255587" cy="366712"/>
          </a:xfrm>
          <a:prstGeom prst="rect">
            <a:avLst/>
          </a:prstGeom>
          <a:noFill/>
          <a:ln w="9525">
            <a:noFill/>
            <a:miter lim="800000"/>
            <a:headEnd/>
            <a:tailEnd/>
          </a:ln>
        </p:spPr>
        <p:txBody>
          <a:bodyPr>
            <a:spAutoFit/>
          </a:bodyPr>
          <a:lstStyle/>
          <a:p>
            <a:pPr>
              <a:spcBef>
                <a:spcPct val="50000"/>
              </a:spcBef>
            </a:pPr>
            <a:r>
              <a:rPr lang="es-CL"/>
              <a:t>9</a:t>
            </a:r>
            <a:endParaRPr lang="es-E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5"/>
          <p:cNvSpPr>
            <a:spLocks noGrp="1"/>
          </p:cNvSpPr>
          <p:nvPr>
            <p:ph type="sldNum" sz="quarter" idx="12"/>
          </p:nvPr>
        </p:nvSpPr>
        <p:spPr/>
        <p:txBody>
          <a:bodyPr/>
          <a:lstStyle/>
          <a:p>
            <a:pPr>
              <a:defRPr/>
            </a:pPr>
            <a:fld id="{07F258F9-4459-4C80-B32F-8CC75CDA3A5D}" type="slidenum">
              <a:rPr lang="es-CL"/>
              <a:pPr>
                <a:defRPr/>
              </a:pPr>
              <a:t>9</a:t>
            </a:fld>
            <a:endParaRPr lang="es-CL"/>
          </a:p>
        </p:txBody>
      </p:sp>
      <p:sp>
        <p:nvSpPr>
          <p:cNvPr id="25607" name="Rectangle 2"/>
          <p:cNvSpPr>
            <a:spLocks noGrp="1"/>
          </p:cNvSpPr>
          <p:nvPr>
            <p:ph type="title"/>
          </p:nvPr>
        </p:nvSpPr>
        <p:spPr/>
        <p:txBody>
          <a:bodyPr/>
          <a:lstStyle/>
          <a:p>
            <a:pPr eaLnBrk="1" hangingPunct="1"/>
            <a:endParaRPr lang="es-ES"/>
          </a:p>
        </p:txBody>
      </p:sp>
      <p:sp>
        <p:nvSpPr>
          <p:cNvPr id="25608" name="Rectangle 3"/>
          <p:cNvSpPr>
            <a:spLocks noGrp="1"/>
          </p:cNvSpPr>
          <p:nvPr>
            <p:ph type="body" idx="1"/>
          </p:nvPr>
        </p:nvSpPr>
        <p:spPr/>
        <p:txBody>
          <a:bodyPr/>
          <a:lstStyle/>
          <a:p>
            <a:pPr eaLnBrk="1" hangingPunct="1"/>
            <a:endParaRPr lang="es-ES"/>
          </a:p>
        </p:txBody>
      </p:sp>
      <p:pic>
        <p:nvPicPr>
          <p:cNvPr id="25609" name="Imagen 2" descr="Imagen que contiene nieve&#10;&#10;Descripción generada automáticamente"/>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25610" name="Rectangle 6"/>
          <p:cNvSpPr>
            <a:spLocks noChangeArrowheads="1"/>
          </p:cNvSpPr>
          <p:nvPr/>
        </p:nvSpPr>
        <p:spPr bwMode="auto">
          <a:xfrm>
            <a:off x="0" y="1676400"/>
            <a:ext cx="12192000" cy="0"/>
          </a:xfrm>
          <a:prstGeom prst="rect">
            <a:avLst/>
          </a:prstGeom>
          <a:noFill/>
          <a:ln w="9525">
            <a:noFill/>
            <a:miter lim="800000"/>
            <a:headEnd/>
            <a:tailEnd/>
          </a:ln>
        </p:spPr>
        <p:txBody>
          <a:bodyPr wrap="none" anchor="ctr">
            <a:spAutoFit/>
          </a:bodyPr>
          <a:lstStyle/>
          <a:p>
            <a:endParaRPr lang="es-ES"/>
          </a:p>
        </p:txBody>
      </p:sp>
      <p:graphicFrame>
        <p:nvGraphicFramePr>
          <p:cNvPr id="25605" name="Object 5"/>
          <p:cNvGraphicFramePr>
            <a:graphicFrameLocks noChangeAspect="1"/>
          </p:cNvGraphicFramePr>
          <p:nvPr/>
        </p:nvGraphicFramePr>
        <p:xfrm>
          <a:off x="3182938" y="625475"/>
          <a:ext cx="5681662" cy="4849813"/>
        </p:xfrm>
        <a:graphic>
          <a:graphicData uri="http://schemas.openxmlformats.org/presentationml/2006/ole">
            <mc:AlternateContent xmlns:mc="http://schemas.openxmlformats.org/markup-compatibility/2006">
              <mc:Choice xmlns:v="urn:schemas-microsoft-com:vml" Requires="v">
                <p:oleObj spid="_x0000_s25607" r:id="rId4" imgW="9715500" imgH="4219575" progId="">
                  <p:embed/>
                </p:oleObj>
              </mc:Choice>
              <mc:Fallback>
                <p:oleObj r:id="rId4" imgW="9715500" imgH="4219575"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l="7814" t="8382" r="50858" b="10867"/>
                      <a:stretch>
                        <a:fillRect/>
                      </a:stretch>
                    </p:blipFill>
                    <p:spPr bwMode="auto">
                      <a:xfrm>
                        <a:off x="3182938" y="625475"/>
                        <a:ext cx="5681662" cy="4849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1" name="Text Box 7"/>
          <p:cNvSpPr txBox="1">
            <a:spLocks noChangeArrowheads="1"/>
          </p:cNvSpPr>
          <p:nvPr/>
        </p:nvSpPr>
        <p:spPr bwMode="auto">
          <a:xfrm>
            <a:off x="1381125" y="5651500"/>
            <a:ext cx="9526588" cy="641350"/>
          </a:xfrm>
          <a:prstGeom prst="rect">
            <a:avLst/>
          </a:prstGeom>
          <a:noFill/>
          <a:ln w="9525">
            <a:noFill/>
            <a:miter lim="800000"/>
            <a:headEnd/>
            <a:tailEnd/>
          </a:ln>
        </p:spPr>
        <p:txBody>
          <a:bodyPr>
            <a:spAutoFit/>
          </a:bodyPr>
          <a:lstStyle/>
          <a:p>
            <a:pPr algn="just">
              <a:spcBef>
                <a:spcPct val="50000"/>
              </a:spcBef>
            </a:pPr>
            <a:r>
              <a:rPr lang="es-ES" i="1"/>
              <a:t>Diagrama de procesos para producir hidróxido de litio anhidro y monohidratado a partir de concentrados de espodumeno.</a:t>
            </a:r>
          </a:p>
        </p:txBody>
      </p:sp>
      <p:sp>
        <p:nvSpPr>
          <p:cNvPr id="25612" name="Text Box 12"/>
          <p:cNvSpPr txBox="1">
            <a:spLocks noChangeArrowheads="1"/>
          </p:cNvSpPr>
          <p:nvPr/>
        </p:nvSpPr>
        <p:spPr bwMode="auto">
          <a:xfrm>
            <a:off x="10782300" y="439738"/>
            <a:ext cx="522288" cy="366712"/>
          </a:xfrm>
          <a:prstGeom prst="rect">
            <a:avLst/>
          </a:prstGeom>
          <a:noFill/>
          <a:ln w="9525">
            <a:noFill/>
            <a:miter lim="800000"/>
            <a:headEnd/>
            <a:tailEnd/>
          </a:ln>
        </p:spPr>
        <p:txBody>
          <a:bodyPr>
            <a:spAutoFit/>
          </a:bodyPr>
          <a:lstStyle/>
          <a:p>
            <a:pPr>
              <a:spcBef>
                <a:spcPct val="50000"/>
              </a:spcBef>
            </a:pPr>
            <a:r>
              <a:rPr lang="es-CL"/>
              <a:t>10</a:t>
            </a:r>
            <a:endParaRPr lang="es-ES"/>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1527</Words>
  <Application>Microsoft Office PowerPoint</Application>
  <PresentationFormat>Panorámica</PresentationFormat>
  <Paragraphs>145</Paragraphs>
  <Slides>24</Slides>
  <Notes>1</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29" baseType="lpstr">
      <vt:lpstr>Arial</vt:lpstr>
      <vt:lpstr>Calibri</vt:lpstr>
      <vt:lpstr>Calibri Light</vt:lpstr>
      <vt:lpstr>Tema de Office</vt:lpstr>
      <vt:lpstr>Equation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julietta</dc:creator>
  <cp:lastModifiedBy>julietta</cp:lastModifiedBy>
  <cp:revision>24</cp:revision>
  <dcterms:created xsi:type="dcterms:W3CDTF">2021-11-29T01:43:16Z</dcterms:created>
  <dcterms:modified xsi:type="dcterms:W3CDTF">2021-12-03T20:09:09Z</dcterms:modified>
</cp:coreProperties>
</file>